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7.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2" r:id="rId2"/>
    <p:sldMasterId id="2147483657" r:id="rId3"/>
    <p:sldMasterId id="2147483661" r:id="rId4"/>
    <p:sldMasterId id="2147483665" r:id="rId5"/>
    <p:sldMasterId id="2147483669" r:id="rId6"/>
    <p:sldMasterId id="2147483673" r:id="rId7"/>
    <p:sldMasterId id="2147483678" r:id="rId8"/>
  </p:sldMasterIdLst>
  <p:notesMasterIdLst>
    <p:notesMasterId r:id="rId90"/>
  </p:notesMasterIdLst>
  <p:handoutMasterIdLst>
    <p:handoutMasterId r:id="rId91"/>
  </p:handout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309" r:id="rId34"/>
    <p:sldId id="310" r:id="rId35"/>
    <p:sldId id="295"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6" r:id="rId50"/>
    <p:sldId id="297" r:id="rId51"/>
    <p:sldId id="298" r:id="rId52"/>
    <p:sldId id="300" r:id="rId53"/>
    <p:sldId id="301" r:id="rId54"/>
    <p:sldId id="302" r:id="rId55"/>
    <p:sldId id="303" r:id="rId56"/>
    <p:sldId id="304" r:id="rId57"/>
    <p:sldId id="305" r:id="rId58"/>
    <p:sldId id="306" r:id="rId59"/>
    <p:sldId id="366" r:id="rId60"/>
    <p:sldId id="339" r:id="rId61"/>
    <p:sldId id="340" r:id="rId62"/>
    <p:sldId id="341" r:id="rId63"/>
    <p:sldId id="342" r:id="rId64"/>
    <p:sldId id="343" r:id="rId65"/>
    <p:sldId id="344" r:id="rId66"/>
    <p:sldId id="345" r:id="rId67"/>
    <p:sldId id="346" r:id="rId68"/>
    <p:sldId id="347" r:id="rId69"/>
    <p:sldId id="348" r:id="rId70"/>
    <p:sldId id="349" r:id="rId71"/>
    <p:sldId id="350" r:id="rId72"/>
    <p:sldId id="351" r:id="rId73"/>
    <p:sldId id="352" r:id="rId74"/>
    <p:sldId id="353" r:id="rId75"/>
    <p:sldId id="354" r:id="rId76"/>
    <p:sldId id="355" r:id="rId77"/>
    <p:sldId id="356" r:id="rId78"/>
    <p:sldId id="357" r:id="rId79"/>
    <p:sldId id="358" r:id="rId80"/>
    <p:sldId id="359" r:id="rId81"/>
    <p:sldId id="360" r:id="rId82"/>
    <p:sldId id="361" r:id="rId83"/>
    <p:sldId id="362" r:id="rId84"/>
    <p:sldId id="363" r:id="rId85"/>
    <p:sldId id="364" r:id="rId86"/>
    <p:sldId id="365" r:id="rId87"/>
    <p:sldId id="307" r:id="rId88"/>
    <p:sldId id="308" r:id="rId8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79960" autoAdjust="0"/>
  </p:normalViewPr>
  <p:slideViewPr>
    <p:cSldViewPr>
      <p:cViewPr varScale="1">
        <p:scale>
          <a:sx n="69" d="100"/>
          <a:sy n="69" d="100"/>
        </p:scale>
        <p:origin x="1277" y="6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slide" Target="slides/slide76.xml"/><Relationship Id="rId89" Type="http://schemas.openxmlformats.org/officeDocument/2006/relationships/slide" Target="slides/slide81.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notesMaster" Target="notesMasters/notesMaster1.xml"/><Relationship Id="rId95" Type="http://schemas.openxmlformats.org/officeDocument/2006/relationships/tableStyles" Target="tableStyle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handoutMaster" Target="handoutMasters/handoutMaster1.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7/8/2017</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7/8/2017</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a:t>
            </a:r>
            <a:r>
              <a:rPr lang="en-US" baseline="0" dirty="0"/>
              <a:t> class is, after all, about you – so let’s do some introductions.</a:t>
            </a:r>
          </a:p>
          <a:p>
            <a:endParaRPr lang="en-US" baseline="0" dirty="0"/>
          </a:p>
          <a:p>
            <a:endParaRPr lang="en-US" baseline="0" dirty="0"/>
          </a:p>
          <a:p>
            <a:r>
              <a:rPr lang="en-US" baseline="0" dirty="0"/>
              <a:t>(You may also want to ask “Fears about class?” –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 there are a few obstacles in the way.</a:t>
            </a:r>
          </a:p>
          <a:p>
            <a:endParaRPr lang="en-US" dirty="0"/>
          </a:p>
          <a:p>
            <a:r>
              <a:rPr lang="en-US" dirty="0"/>
              <a:t>Things</a:t>
            </a:r>
            <a:r>
              <a:rPr lang="en-US" baseline="0" dirty="0"/>
              <a:t> that will frustrate you…</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defRPr/>
            </a:pP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Here’s this cool thing I built. It does X and it’s important because Y.</a:t>
            </a:r>
          </a:p>
          <a:p>
            <a:endParaRPr lang="en-US" dirty="0"/>
          </a:p>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 the graphical user interface which responds to what I type</a:t>
            </a:r>
          </a:p>
          <a:p>
            <a:pPr marL="228600" indent="-228600">
              <a:buAutoNum type="arabicParenR"/>
            </a:pPr>
            <a:r>
              <a:rPr lang="en-US" baseline="0" dirty="0"/>
              <a:t>A “backend” –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54</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55</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56</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57</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58</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59</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60</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61</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62</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64</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65</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66</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67</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68</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69</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70</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71</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72</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74</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75</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76</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77</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78</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79</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81</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grpSp>
        <p:nvGrpSpPr>
          <p:cNvPr id="12" name="Group 11"/>
          <p:cNvGrpSpPr/>
          <p:nvPr userDrawn="1"/>
        </p:nvGrpSpPr>
        <p:grpSpPr>
          <a:xfrm>
            <a:off x="2831735" y="3945634"/>
            <a:ext cx="3917511" cy="486919"/>
            <a:chOff x="0" y="0"/>
            <a:chExt cx="4827909" cy="600075"/>
          </a:xfrm>
        </p:grpSpPr>
        <p:pic>
          <p:nvPicPr>
            <p:cNvPr id="13" name="Content Placeholder 8"/>
            <p:cNvPicPr>
              <a:picLocks noChangeAspect="1"/>
            </p:cNvPicPr>
            <p:nvPr/>
          </p:nvPicPr>
          <p:blipFill rotWithShape="1">
            <a:blip r:embed="rId2"/>
            <a:srcRect l="39450"/>
            <a:stretch>
              <a:fillRect/>
            </a:stretch>
          </p:blipFill>
          <p:spPr>
            <a:xfrm>
              <a:off x="496184" y="0"/>
              <a:ext cx="4331725" cy="600075"/>
            </a:xfrm>
            <a:prstGeom prst="rect">
              <a:avLst/>
            </a:prstGeom>
          </p:spPr>
        </p:pic>
        <p:pic>
          <p:nvPicPr>
            <p:cNvPr id="14" name="Content Placeholder 8"/>
            <p:cNvPicPr>
              <a:picLocks noChangeAspect="1"/>
            </p:cNvPicPr>
            <p:nvPr/>
          </p:nvPicPr>
          <p:blipFill rotWithShape="1">
            <a:blip r:embed="rId2"/>
            <a:srcRect r="92757"/>
            <a:stretch>
              <a:fillRect/>
            </a:stretch>
          </p:blipFill>
          <p:spPr>
            <a:xfrm>
              <a:off x="0" y="0"/>
              <a:ext cx="518160" cy="600075"/>
            </a:xfrm>
            <a:prstGeom prst="rect">
              <a:avLst/>
            </a:prstGeom>
          </p:spPr>
        </p:pic>
      </p:grpSp>
      <p:sp>
        <p:nvSpPr>
          <p:cNvPr id="16"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
        <p:nvSpPr>
          <p:cNvPr id="21" name="Text Placeholder 19"/>
          <p:cNvSpPr>
            <a:spLocks noGrp="1"/>
          </p:cNvSpPr>
          <p:nvPr>
            <p:ph type="body" sz="quarter" idx="11" hasCustomPrompt="1"/>
          </p:nvPr>
        </p:nvSpPr>
        <p:spPr>
          <a:xfrm>
            <a:off x="396992" y="3998593"/>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2" name="TextBox 21"/>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a:t>
            </a:r>
            <a:r>
              <a:rPr lang="en-US" sz="800" baseline="0" dirty="0">
                <a:solidFill>
                  <a:schemeClr val="bg1"/>
                </a:solidFill>
                <a:latin typeface="Arial" panose="02080604020202020204" charset="0"/>
                <a:ea typeface="Roboto" pitchFamily="2" charset="0"/>
                <a:cs typeface="Arial" panose="02080604020202020204" charset="0"/>
              </a:rPr>
              <a:t> Camp </a:t>
            </a:r>
            <a:r>
              <a:rPr lang="en-US" sz="800" dirty="0">
                <a:solidFill>
                  <a:schemeClr val="bg1"/>
                </a:solidFill>
                <a:latin typeface="Arial" panose="02080604020202020204" charset="0"/>
                <a:ea typeface="Roboto" pitchFamily="2" charset="0"/>
                <a:cs typeface="Arial" panose="02080604020202020204" charset="0"/>
              </a:rPr>
              <a:t>- All Rights Reserved</a:t>
            </a: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UCFB - All Rights Reserved</a:t>
            </a: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71" y="6410337"/>
            <a:ext cx="3968271" cy="447663"/>
          </a:xfrm>
          <a:prstGeom prst="rect">
            <a:avLst/>
          </a:prstGeom>
        </p:spPr>
      </p:pic>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BF5700"/>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3847"/>
            <a:ext cx="4678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UT Austin |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4953000" y="4036236"/>
            <a:ext cx="2270008" cy="381000"/>
          </a:xfrm>
        </p:spPr>
        <p:txBody>
          <a:bodyPr numCol="1">
            <a:noAutofit/>
          </a:bodyPr>
          <a:lstStyle>
            <a:lvl1pPr marL="0" indent="0">
              <a:buNone/>
              <a:defRPr sz="18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pic>
        <p:nvPicPr>
          <p:cNvPr id="9"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t="10220"/>
          <a:stretch>
            <a:fillRect/>
          </a:stretch>
        </p:blipFill>
        <p:spPr>
          <a:xfrm>
            <a:off x="0" y="0"/>
            <a:ext cx="9144000" cy="560977"/>
          </a:xfrm>
          <a:prstGeom prst="rect">
            <a:avLst/>
          </a:prstGeom>
        </p:spPr>
      </p:pic>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BF5700"/>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5871" y="6410337"/>
            <a:ext cx="9155741" cy="457748"/>
          </a:xfrm>
          <a:prstGeom prst="flowChartProcess">
            <a:avLst/>
          </a:prstGeom>
          <a:solidFill>
            <a:srgbClr val="BF5700"/>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pic>
        <p:nvPicPr>
          <p:cNvPr id="6" name="Content Placeholder 8"/>
          <p:cNvPicPr>
            <a:picLocks noChangeAspect="1"/>
          </p:cNvPicPr>
          <p:nvPr userDrawn="1"/>
        </p:nvPicPr>
        <p:blipFill rotWithShape="1">
          <a:blip r:embed="rId2">
            <a:extLst>
              <a:ext uri="{28A0092B-C50C-407E-A947-70E740481C1C}">
                <a14:useLocalDpi xmlns:a14="http://schemas.microsoft.com/office/drawing/2010/main" val="0"/>
              </a:ext>
            </a:extLst>
          </a:blip>
          <a:srcRect l="73429" t="14129"/>
          <a:stretch>
            <a:fillRect/>
          </a:stretch>
        </p:blipFill>
        <p:spPr>
          <a:xfrm>
            <a:off x="-5871" y="6400800"/>
            <a:ext cx="2179730" cy="481354"/>
          </a:xfrm>
          <a:prstGeom prst="rect">
            <a:avLst/>
          </a:prstGeom>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E4B87"/>
        </a:solidFill>
        <a:effectLst/>
      </p:bgPr>
    </p:bg>
    <p:spTree>
      <p:nvGrpSpPr>
        <p:cNvPr id="1" name=""/>
        <p:cNvGrpSpPr/>
        <p:nvPr/>
      </p:nvGrpSpPr>
      <p:grpSpPr>
        <a:xfrm>
          <a:off x="0" y="0"/>
          <a:ext cx="0" cy="0"/>
          <a:chOff x="0" y="0"/>
          <a:chExt cx="0" cy="0"/>
        </a:xfrm>
      </p:grpSpPr>
      <p:sp>
        <p:nvSpPr>
          <p:cNvPr id="8" name="Flowchart: Process 7"/>
          <p:cNvSpPr/>
          <p:nvPr userDrawn="1"/>
        </p:nvSpPr>
        <p:spPr>
          <a:xfrm flipV="1">
            <a:off x="426892" y="3691893"/>
            <a:ext cx="6888308" cy="4571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3847"/>
            <a:ext cx="4678508" cy="453389"/>
          </a:xfrm>
          <a:prstGeom prst="rect">
            <a:avLst/>
          </a:prstGeom>
        </p:spPr>
        <p:txBody>
          <a:bodyPr vert="horz" lIns="68580" tIns="34290" rIns="68580" bIns="34290" numCol="1" rtlCol="0" anchor="ctr">
            <a:normAutofit fontScale="82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UCLA Extension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4953000" y="4000041"/>
            <a:ext cx="2270008" cy="381000"/>
          </a:xfrm>
        </p:spPr>
        <p:txBody>
          <a:bodyPr numCol="1">
            <a:noAutofit/>
          </a:bodyPr>
          <a:lstStyle>
            <a:lvl1pPr marL="0" indent="0">
              <a:buNone/>
              <a:defRPr sz="17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
        <p:nvSpPr>
          <p:cNvPr id="3" name="Rectangle 2"/>
          <p:cNvSpPr/>
          <p:nvPr userDrawn="1"/>
        </p:nvSpPr>
        <p:spPr>
          <a:xfrm>
            <a:off x="0" y="225480"/>
            <a:ext cx="9144000" cy="480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10" name="Picture 9"/>
          <p:cNvPicPr>
            <a:picLocks noChangeAspect="1"/>
          </p:cNvPicPr>
          <p:nvPr userDrawn="1"/>
        </p:nvPicPr>
        <p:blipFill>
          <a:blip r:embed="rId2"/>
          <a:stretch>
            <a:fillRect/>
          </a:stretch>
        </p:blipFill>
        <p:spPr>
          <a:xfrm>
            <a:off x="6629400" y="236355"/>
            <a:ext cx="2256037" cy="423421"/>
          </a:xfrm>
          <a:prstGeom prst="rect">
            <a:avLst/>
          </a:prstGeom>
        </p:spPr>
      </p:pic>
      <p:pic>
        <p:nvPicPr>
          <p:cNvPr id="4" name="Picture 3"/>
          <p:cNvPicPr>
            <a:picLocks noChangeAspect="1"/>
          </p:cNvPicPr>
          <p:nvPr userDrawn="1"/>
        </p:nvPicPr>
        <p:blipFill>
          <a:blip r:embed="rId3"/>
          <a:stretch>
            <a:fillRect/>
          </a:stretch>
        </p:blipFill>
        <p:spPr>
          <a:xfrm>
            <a:off x="390606" y="266411"/>
            <a:ext cx="2565400" cy="363308"/>
          </a:xfrm>
          <a:prstGeom prst="rect">
            <a:avLst/>
          </a:prstGeom>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lank">
    <p:bg>
      <p:bgPr>
        <a:solidFill>
          <a:srgbClr val="1E4B87"/>
        </a:solidFill>
        <a:effectLst/>
      </p:bgPr>
    </p:bg>
    <p:spTree>
      <p:nvGrpSpPr>
        <p:cNvPr id="1" name=""/>
        <p:cNvGrpSpPr/>
        <p:nvPr/>
      </p:nvGrpSpPr>
      <p:grpSpPr>
        <a:xfrm>
          <a:off x="0" y="0"/>
          <a:ext cx="0" cy="0"/>
          <a:chOff x="0" y="0"/>
          <a:chExt cx="0" cy="0"/>
        </a:xfrm>
      </p:grpSpPr>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Flowchart: Process 9"/>
          <p:cNvSpPr/>
          <p:nvPr userDrawn="1"/>
        </p:nvSpPr>
        <p:spPr>
          <a:xfrm>
            <a:off x="2514600" y="6410337"/>
            <a:ext cx="6635269" cy="457748"/>
          </a:xfrm>
          <a:prstGeom prst="flowChartProcess">
            <a:avLst/>
          </a:prstGeom>
          <a:solidFill>
            <a:srgbClr val="1E4B87"/>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9" name="Straight Connector 8"/>
          <p:cNvCxnSpPr/>
          <p:nvPr userDrawn="1"/>
        </p:nvCxnSpPr>
        <p:spPr>
          <a:xfrm>
            <a:off x="0" y="653854"/>
            <a:ext cx="9144000" cy="0"/>
          </a:xfrm>
          <a:prstGeom prst="line">
            <a:avLst/>
          </a:prstGeom>
          <a:ln w="41275">
            <a:solidFill>
              <a:srgbClr val="BF570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pic>
        <p:nvPicPr>
          <p:cNvPr id="2" name="Picture 1"/>
          <p:cNvPicPr>
            <a:picLocks noChangeAspect="1"/>
          </p:cNvPicPr>
          <p:nvPr userDrawn="1"/>
        </p:nvPicPr>
        <p:blipFill>
          <a:blip r:embed="rId2"/>
          <a:stretch>
            <a:fillRect/>
          </a:stretch>
        </p:blipFill>
        <p:spPr>
          <a:xfrm>
            <a:off x="152400" y="6387213"/>
            <a:ext cx="2256037" cy="423421"/>
          </a:xfrm>
          <a:prstGeom prst="rect">
            <a:avLst/>
          </a:prstGeom>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5" name="Rectangle 14"/>
          <p:cNvSpPr/>
          <p:nvPr userDrawn="1"/>
        </p:nvSpPr>
        <p:spPr>
          <a:xfrm>
            <a:off x="0" y="0"/>
            <a:ext cx="9144000" cy="6858000"/>
          </a:xfrm>
          <a:prstGeom prst="rect">
            <a:avLst/>
          </a:prstGeom>
          <a:solidFill>
            <a:srgbClr val="26262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6" name="TextBox 15"/>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21"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12" name="Straight Connector 11"/>
          <p:cNvCxnSpPr/>
          <p:nvPr userDrawn="1"/>
        </p:nvCxnSpPr>
        <p:spPr>
          <a:xfrm>
            <a:off x="0" y="653854"/>
            <a:ext cx="9144000" cy="0"/>
          </a:xfrm>
          <a:prstGeom prst="line">
            <a:avLst/>
          </a:prstGeom>
          <a:ln w="41275">
            <a:solidFill>
              <a:srgbClr val="262626"/>
            </a:solidFill>
          </a:ln>
        </p:spPr>
        <p:style>
          <a:lnRef idx="1">
            <a:schemeClr val="accent1"/>
          </a:lnRef>
          <a:fillRef idx="0">
            <a:schemeClr val="accent1"/>
          </a:fillRef>
          <a:effectRef idx="0">
            <a:schemeClr val="accent1"/>
          </a:effectRef>
          <a:fontRef idx="minor">
            <a:schemeClr val="tx1"/>
          </a:fontRef>
        </p:style>
      </p:cxnSp>
      <p:sp>
        <p:nvSpPr>
          <p:cNvPr id="13" name="Flowchart: Process 12"/>
          <p:cNvSpPr/>
          <p:nvPr userDrawn="1"/>
        </p:nvSpPr>
        <p:spPr>
          <a:xfrm>
            <a:off x="-5871" y="6410337"/>
            <a:ext cx="9155741" cy="457748"/>
          </a:xfrm>
          <a:prstGeom prst="flowChartProcess">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4" name="TextBox 13"/>
          <p:cNvSpPr txBox="1"/>
          <p:nvPr userDrawn="1"/>
        </p:nvSpPr>
        <p:spPr>
          <a:xfrm>
            <a:off x="533400" y="6531609"/>
            <a:ext cx="2787650" cy="215204"/>
          </a:xfrm>
          <a:prstGeom prst="rect">
            <a:avLst/>
          </a:prstGeom>
          <a:noFill/>
        </p:spPr>
        <p:txBody>
          <a:bodyPr wrap="square" numCol="1" rtlCol="0">
            <a:spAutoFit/>
          </a:bodyPr>
          <a:lstStyle/>
          <a:p>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a:t>
            </a:r>
            <a:r>
              <a:rPr lang="en-US" sz="800" baseline="0" dirty="0">
                <a:solidFill>
                  <a:schemeClr val="bg1"/>
                </a:solidFill>
                <a:latin typeface="Arial" panose="02080604020202020204" charset="0"/>
                <a:ea typeface="Roboto" pitchFamily="2"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 All Rights Reserved</a:t>
            </a:r>
          </a:p>
        </p:txBody>
      </p:sp>
      <p:grpSp>
        <p:nvGrpSpPr>
          <p:cNvPr id="15" name="Group 14"/>
          <p:cNvGrpSpPr/>
          <p:nvPr userDrawn="1"/>
        </p:nvGrpSpPr>
        <p:grpSpPr>
          <a:xfrm>
            <a:off x="5232359" y="6411723"/>
            <a:ext cx="3917511" cy="486919"/>
            <a:chOff x="0" y="0"/>
            <a:chExt cx="4827909" cy="600075"/>
          </a:xfrm>
        </p:grpSpPr>
        <p:pic>
          <p:nvPicPr>
            <p:cNvPr id="16" name="Content Placeholder 8"/>
            <p:cNvPicPr>
              <a:picLocks noChangeAspect="1"/>
            </p:cNvPicPr>
            <p:nvPr/>
          </p:nvPicPr>
          <p:blipFill rotWithShape="1">
            <a:blip r:embed="rId2"/>
            <a:srcRect l="39450"/>
            <a:stretch>
              <a:fillRect/>
            </a:stretch>
          </p:blipFill>
          <p:spPr>
            <a:xfrm>
              <a:off x="496184" y="0"/>
              <a:ext cx="4331725" cy="600075"/>
            </a:xfrm>
            <a:prstGeom prst="rect">
              <a:avLst/>
            </a:prstGeom>
          </p:spPr>
        </p:pic>
        <p:pic>
          <p:nvPicPr>
            <p:cNvPr id="17" name="Content Placeholder 8"/>
            <p:cNvPicPr>
              <a:picLocks noChangeAspect="1"/>
            </p:cNvPicPr>
            <p:nvPr/>
          </p:nvPicPr>
          <p:blipFill rotWithShape="1">
            <a:blip r:embed="rId2"/>
            <a:srcRect r="92757"/>
            <a:stretch>
              <a:fillRect/>
            </a:stretch>
          </p:blipFill>
          <p:spPr>
            <a:xfrm>
              <a:off x="0" y="0"/>
              <a:ext cx="518160" cy="600075"/>
            </a:xfrm>
            <a:prstGeom prst="rect">
              <a:avLst/>
            </a:prstGeom>
          </p:spPr>
        </p:pic>
      </p:gr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3370402" y="4034789"/>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Rutgers Coding Bootcamp |</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
        <p:nvSpPr>
          <p:cNvPr id="20" name="Text Placeholder 19"/>
          <p:cNvSpPr>
            <a:spLocks noGrp="1"/>
          </p:cNvSpPr>
          <p:nvPr>
            <p:ph type="body" sz="quarter" idx="11" hasCustomPrompt="1"/>
          </p:nvPr>
        </p:nvSpPr>
        <p:spPr>
          <a:xfrm>
            <a:off x="3962400" y="4037683"/>
            <a:ext cx="2270008" cy="381000"/>
          </a:xfrm>
        </p:spPr>
        <p:txBody>
          <a:bodyPr numCol="1">
            <a:noAutofit/>
          </a:bodyPr>
          <a:lstStyle>
            <a:lvl1pPr marL="0" indent="0">
              <a:buNone/>
              <a:defRPr sz="2000" b="1" baseline="0">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Month, Day, Year</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80604020202020204" charset="0"/>
                <a:cs typeface="Arial" panose="02080604020202020204" charset="0"/>
              </a:defRPr>
            </a:lvl1pPr>
            <a:lvl2pPr>
              <a:defRPr sz="2000" b="1">
                <a:latin typeface="Arial" panose="02080604020202020204" charset="0"/>
                <a:cs typeface="Arial" panose="02080604020202020204" charset="0"/>
              </a:defRPr>
            </a:lvl2pPr>
            <a:lvl3pPr>
              <a:defRPr sz="2000" b="1">
                <a:latin typeface="Arial" panose="02080604020202020204" charset="0"/>
                <a:cs typeface="Arial" panose="02080604020202020204" charset="0"/>
              </a:defRPr>
            </a:lvl3pPr>
            <a:lvl4pPr>
              <a:defRPr sz="2000" b="1">
                <a:latin typeface="Arial" panose="02080604020202020204" charset="0"/>
                <a:cs typeface="Arial" panose="02080604020202020204" charset="0"/>
              </a:defRPr>
            </a:lvl4pPr>
            <a:lvl5pPr>
              <a:defRPr sz="2000" b="1">
                <a:latin typeface="Arial" panose="02080604020202020204" charset="0"/>
                <a:cs typeface="Arial" panose="02080604020202020204" charset="0"/>
              </a:defRPr>
            </a:lvl5pPr>
          </a:lstStyle>
          <a:p>
            <a:pPr lvl="0"/>
            <a:r>
              <a:rPr lang="en-US" dirty="0"/>
              <a:t>Day X</a:t>
            </a: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64080"/>
          </a:xfrm>
          <a:prstGeom prst="rect">
            <a:avLst/>
          </a:prstGeom>
        </p:spPr>
      </p:pic>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80604020202020204" charset="0"/>
                <a:cs typeface="Arial" panose="02080604020202020204" charset="0"/>
              </a:rPr>
              <a:t>© </a:t>
            </a:r>
            <a:r>
              <a:rPr lang="en-US" sz="800" dirty="0">
                <a:solidFill>
                  <a:schemeClr val="bg1"/>
                </a:solidFill>
                <a:latin typeface="Arial" panose="02080604020202020204" charset="0"/>
                <a:ea typeface="Roboto" pitchFamily="2" charset="0"/>
                <a:cs typeface="Arial" panose="02080604020202020204" charset="0"/>
              </a:rPr>
              <a:t>2016 | Coding Boot Camp - All Rights Reserved</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5" Type="http://schemas.openxmlformats.org/officeDocument/2006/relationships/theme" Target="../theme/theme7.xml"/><Relationship Id="rId4" Type="http://schemas.openxmlformats.org/officeDocument/2006/relationships/slideLayout" Target="../slideLayouts/slideLayout23.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theme" Target="../theme/theme8.xml"/><Relationship Id="rId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numCol="1" rtlCol="0" anchor="ctr"/>
          <a:lstStyle>
            <a:lvl1pPr algn="l">
              <a:defRPr sz="900">
                <a:solidFill>
                  <a:schemeClr val="tx1">
                    <a:tint val="75000"/>
                  </a:schemeClr>
                </a:solidFill>
              </a:defRPr>
            </a:lvl1pPr>
          </a:lstStyle>
          <a:p>
            <a:fld id="{06F2DAE4-C87D-464C-8529-C68309DD1CFC}" type="datetimeFigureOut">
              <a:rPr lang="en-US" smtClean="0"/>
              <a:t>7/8/2017</a:t>
            </a:fld>
            <a:endParaRPr lang="en-US"/>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numCol="1"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numCol="1" rtlCol="0" anchor="ctr"/>
          <a:lstStyle>
            <a:lvl1pPr algn="r">
              <a:defRPr sz="900">
                <a:solidFill>
                  <a:schemeClr val="tx1">
                    <a:tint val="75000"/>
                  </a:schemeClr>
                </a:solidFill>
              </a:defRPr>
            </a:lvl1pPr>
          </a:lstStyle>
          <a:p>
            <a:fld id="{A293EFAE-FD48-41B9-84A3-494A8D6694C5}"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p:fade/>
  </p:transition>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7/8/2017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7/8/2017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7/8/2017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7/8/2017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7/8/2017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7/8/2017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7/8/2017</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hyperlink" Target="http://lmgtfy.com/?q=google+fu"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28.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hyperlink" Target="https://www.youtube.com/watch?v=ieb6Svbc10E&amp;index=1&amp;list=PLgJ8UgkiorCnMLsUevoQRxH8t9bt7ne14"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jpeg"/></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jpeg"/></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jpe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5.png"/><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5.png"/><Relationship Id="rId4" Type="http://schemas.openxmlformats.org/officeDocument/2006/relationships/image" Target="../media/image33.jpeg"/></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5.png"/><Relationship Id="rId4" Type="http://schemas.openxmlformats.org/officeDocument/2006/relationships/image" Target="../media/image33.jpeg"/></Relationships>
</file>

<file path=ppt/slides/_rels/slide6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jpeg"/></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1.xml"/><Relationship Id="rId1" Type="http://schemas.openxmlformats.org/officeDocument/2006/relationships/slideLayout" Target="../slideLayouts/slideLayout6.xml"/><Relationship Id="rId5" Type="http://schemas.openxmlformats.org/officeDocument/2006/relationships/image" Target="../media/image34.jpeg"/><Relationship Id="rId4" Type="http://schemas.openxmlformats.org/officeDocument/2006/relationships/image" Target="../media/image33.jpeg"/></Relationships>
</file>

<file path=ppt/slides/_rels/slide6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5.png"/><Relationship Id="rId4" Type="http://schemas.openxmlformats.org/officeDocument/2006/relationships/image" Target="../media/image33.jpeg"/></Relationships>
</file>

<file path=ppt/slides/_rels/slide6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63.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2.png"/></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4.xml"/><Relationship Id="rId1" Type="http://schemas.openxmlformats.org/officeDocument/2006/relationships/slideLayout" Target="../slideLayouts/slideLayout6.xml"/><Relationship Id="rId5" Type="http://schemas.openxmlformats.org/officeDocument/2006/relationships/image" Target="../media/image33.jpeg"/><Relationship Id="rId4" Type="http://schemas.openxmlformats.org/officeDocument/2006/relationships/image" Target="../media/image35.png"/></Relationships>
</file>

<file path=ppt/slides/_rels/slide6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65.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40.jpe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GIF"/></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4" name="Text Placeholder 3"/>
          <p:cNvSpPr>
            <a:spLocks noGrp="1"/>
          </p:cNvSpPr>
          <p:nvPr>
            <p:ph type="body" sz="quarter" idx="4294967295"/>
          </p:nvPr>
        </p:nvSpPr>
        <p:spPr>
          <a:xfrm>
            <a:off x="414052" y="2572542"/>
            <a:ext cx="2700338" cy="381000"/>
          </a:xfrm>
        </p:spPr>
        <p:txBody>
          <a:bodyPr numCol="1">
            <a:normAutofit fontScale="92500" lnSpcReduction="20000"/>
          </a:bodyPr>
          <a:lstStyle/>
          <a:p>
            <a:pPr marL="0" indent="0">
              <a:buNone/>
            </a:pPr>
            <a:r>
              <a:rPr lang="en-US" dirty="0">
                <a:solidFill>
                  <a:schemeClr val="bg1"/>
                </a:solidFill>
              </a:rPr>
              <a:t>Day 1</a:t>
            </a:r>
          </a:p>
          <a:p>
            <a:endParaRPr lang="en-US" dirty="0">
              <a:solidFill>
                <a:schemeClr val="bg1"/>
              </a:solidFill>
            </a:endParaRPr>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r>
              <a:rPr lang="en-US" sz="4800" dirty="0">
                <a:latin typeface="Arial" panose="02080604020202020204" charset="0"/>
                <a:ea typeface="Roboto" pitchFamily="2" charset="0"/>
                <a:cs typeface="Arial" panose="02080604020202020204" charset="0"/>
              </a:rPr>
              <a:t>Nothing good comes easy.</a:t>
            </a:r>
            <a:endParaRPr lang="en-US" sz="48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80604020202020204" charset="0"/>
                <a:cs typeface="Arial" panose="02080604020202020204" charset="0"/>
              </a:rPr>
              <a:t>When it comes to web development…</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80604020202020204" charset="0"/>
                <a:cs typeface="Arial" panose="02080604020202020204" charset="0"/>
              </a:rPr>
              <a:t>I know </a:t>
            </a:r>
            <a:r>
              <a:rPr lang="en-US" sz="8000" b="1" i="1" u="sng" dirty="0">
                <a:latin typeface="Arial" panose="02080604020202020204" charset="0"/>
                <a:cs typeface="Arial" panose="02080604020202020204" charset="0"/>
              </a:rPr>
              <a:t>nothing.</a:t>
            </a: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80604020202020204" charset="0"/>
                <a:cs typeface="Arial" panose="0208060402020202020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br>
              <a:rPr lang="en-US" sz="3200" dirty="0">
                <a:latin typeface="Arial" panose="02080604020202020204" charset="0"/>
                <a:ea typeface="Roboto" pitchFamily="2" charset="0"/>
                <a:cs typeface="Arial" panose="02080604020202020204" charset="0"/>
              </a:rPr>
            </a:br>
            <a:r>
              <a:rPr lang="en-US" sz="3200" dirty="0">
                <a:latin typeface="Arial" panose="02080604020202020204" charset="0"/>
                <a:ea typeface="Roboto" pitchFamily="2" charset="0"/>
                <a:cs typeface="Arial" panose="02080604020202020204" charset="0"/>
              </a:rPr>
              <a:t>As students, you face three </a:t>
            </a:r>
          </a:p>
          <a:p>
            <a:pPr indent="0" algn="ctr">
              <a:spcBef>
                <a:spcPts val="0"/>
              </a:spcBef>
              <a:buNone/>
            </a:pPr>
            <a:r>
              <a:rPr lang="en-US" sz="3200" b="1" dirty="0">
                <a:latin typeface="Arial" panose="02080604020202020204" charset="0"/>
                <a:ea typeface="Roboto" pitchFamily="2" charset="0"/>
                <a:cs typeface="Arial" panose="02080604020202020204" charset="0"/>
              </a:rPr>
              <a:t>HUGE obstacles!</a:t>
            </a: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3200" dirty="0">
                <a:latin typeface="Arial" panose="02080604020202020204" charset="0"/>
                <a:ea typeface="Roboto" pitchFamily="2" charset="0"/>
                <a:cs typeface="Arial" panose="02080604020202020204" charset="0"/>
              </a:rPr>
              <a:t>Name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Location</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Background (Career, Education, Interests)</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Why learn web development?</a:t>
            </a: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US" altLang="en-GB" sz="3200" dirty="0">
                <a:latin typeface="Arial" panose="02080604020202020204" charset="0"/>
                <a:ea typeface="Roboto" pitchFamily="2" charset="0"/>
                <a:cs typeface="Arial" panose="02080604020202020204" charset="0"/>
              </a:rPr>
              <a:t>Excited </a:t>
            </a:r>
            <a:r>
              <a:rPr lang="en-GB" altLang="en-GB" sz="3200" dirty="0">
                <a:latin typeface="Arial" panose="02080604020202020204" charset="0"/>
                <a:ea typeface="Roboto" pitchFamily="2" charset="0"/>
                <a:cs typeface="Arial" panose="02080604020202020204" charset="0"/>
              </a:rPr>
              <a:t>about class?</a:t>
            </a: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3200" dirty="0">
              <a:latin typeface="Arial" panose="02080604020202020204" charset="0"/>
              <a:ea typeface="Roboto" pitchFamily="2" charset="0"/>
              <a:cs typeface="Arial" panose="02080604020202020204" charset="0"/>
            </a:endParaRP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80604020202020204" charset="0"/>
              <a:ea typeface="Roboto" pitchFamily="2" charset="0"/>
              <a:cs typeface="Arial" panose="02080604020202020204" charset="0"/>
            </a:endParaRPr>
          </a:p>
          <a:p>
            <a:pPr indent="0">
              <a:spcBef>
                <a:spcPts val="0"/>
              </a:spcBef>
              <a:buNone/>
            </a:pPr>
            <a:r>
              <a:rPr lang="en-US" sz="3200" b="1" u="sng" dirty="0">
                <a:latin typeface="Arial" panose="02080604020202020204" charset="0"/>
                <a:ea typeface="Roboto" pitchFamily="2" charset="0"/>
                <a:cs typeface="Arial" panose="02080604020202020204" charset="0"/>
              </a:rPr>
              <a:t>Learning to Code Requires Two Things:</a:t>
            </a:r>
          </a:p>
          <a:p>
            <a:pPr indent="0">
              <a:spcBef>
                <a:spcPts val="0"/>
              </a:spcBef>
              <a:buNone/>
            </a:pPr>
            <a:endParaRPr lang="en-US" sz="32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Persisting in the face of something that feels </a:t>
            </a:r>
            <a:r>
              <a:rPr lang="en-US" sz="3200" u="sng" dirty="0">
                <a:latin typeface="Arial" panose="02080604020202020204" charset="0"/>
                <a:ea typeface="Roboto" pitchFamily="2" charset="0"/>
                <a:cs typeface="Arial" panose="02080604020202020204" charset="0"/>
              </a:rPr>
              <a:t>incredibly hard and confusing</a:t>
            </a:r>
            <a:r>
              <a:rPr lang="en-US" sz="3200"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sz="32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Maintaining the self-confidence necessary to believe that you </a:t>
            </a:r>
            <a:r>
              <a:rPr lang="en-US" sz="3200" u="sng" dirty="0">
                <a:latin typeface="Arial" panose="02080604020202020204" charset="0"/>
                <a:ea typeface="Roboto" pitchFamily="2" charset="0"/>
                <a:cs typeface="Arial" panose="02080604020202020204" charset="0"/>
              </a:rPr>
              <a:t>CAN DO THIS</a:t>
            </a:r>
            <a:r>
              <a:rPr lang="en-US" sz="3200" dirty="0">
                <a:latin typeface="Arial" panose="02080604020202020204" charset="0"/>
                <a:ea typeface="Roboto" pitchFamily="2" charset="0"/>
                <a:cs typeface="Arial" panose="02080604020202020204" charset="0"/>
              </a:rPr>
              <a:t>.</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a:buFont typeface="Arial" panose="02080604020202020204" charset="0"/>
              <a:buNone/>
            </a:pPr>
            <a:r>
              <a:rPr lang="en-US" dirty="0">
                <a:latin typeface="Arial" panose="02080604020202020204" charset="0"/>
                <a:cs typeface="Arial" panose="02080604020202020204" charset="0"/>
              </a:rPr>
              <a:t>“You can’t tell whether you’re learning something when you’re learning it—in fact, </a:t>
            </a:r>
            <a:r>
              <a:rPr lang="en-US" b="1" u="sng" dirty="0">
                <a:latin typeface="Arial" panose="02080604020202020204" charset="0"/>
                <a:cs typeface="Arial" panose="02080604020202020204" charset="0"/>
              </a:rPr>
              <a:t>learning feels a lot more like frustration</a:t>
            </a:r>
            <a:r>
              <a:rPr lang="en-US" dirty="0">
                <a:latin typeface="Arial" panose="02080604020202020204" charset="0"/>
                <a:cs typeface="Arial" panose="02080604020202020204" charset="0"/>
              </a:rPr>
              <a:t>.”</a:t>
            </a:r>
          </a:p>
          <a:p>
            <a:pPr marL="0" indent="0">
              <a:buFont typeface="Arial" panose="02080604020202020204" charset="0"/>
              <a:buNone/>
            </a:pPr>
            <a:endParaRPr lang="en-US" dirty="0">
              <a:latin typeface="Arial" panose="02080604020202020204" charset="0"/>
              <a:cs typeface="Arial" panose="02080604020202020204" charset="0"/>
            </a:endParaRPr>
          </a:p>
          <a:p>
            <a:pPr marL="0" indent="0">
              <a:buFont typeface="Arial" panose="02080604020202020204" charset="0"/>
              <a:buNone/>
            </a:pPr>
            <a:r>
              <a:rPr lang="en-US" dirty="0">
                <a:latin typeface="Arial" panose="02080604020202020204" charset="0"/>
                <a:cs typeface="Arial" panose="0208060402020202020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80604020202020204" charset="0"/>
              <a:buNone/>
            </a:pPr>
            <a:endParaRPr lang="en-US" sz="1600" dirty="0">
              <a:latin typeface="Arial" panose="02080604020202020204" charset="0"/>
              <a:cs typeface="Arial" panose="02080604020202020204" charset="0"/>
            </a:endParaRPr>
          </a:p>
          <a:p>
            <a:pPr marL="0" indent="0">
              <a:buFont typeface="Arial" panose="02080604020202020204" charset="0"/>
              <a:buNone/>
            </a:pPr>
            <a:r>
              <a:rPr lang="en-US" sz="1600" i="1" dirty="0">
                <a:latin typeface="Arial" panose="02080604020202020204" charset="0"/>
                <a:cs typeface="Arial" panose="02080604020202020204" charset="0"/>
              </a:rPr>
              <a:t>Jeff Dickey, Author of Write Modern Web Apps with the MEAN Stack: Mongo, Express, AngularJS, and Node.JS</a:t>
            </a:r>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b="1" i="1">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marL="742950" indent="-514350" algn="ctr">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indent="0">
              <a:spcBef>
                <a:spcPts val="0"/>
              </a:spcBef>
              <a:buFont typeface="Arial" panose="02080604020202020204" charset="0"/>
              <a:buNone/>
            </a:pPr>
            <a:endParaRPr lang="en-US" sz="320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200" dirty="0">
              <a:solidFill>
                <a:schemeClr val="bg1"/>
              </a:solidFill>
              <a:latin typeface="Arial" panose="02080604020202020204" charset="0"/>
              <a:ea typeface="Roboto" pitchFamily="2" charset="0"/>
              <a:cs typeface="Arial" panose="0208060402020202020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a:solidFill>
                  <a:schemeClr val="bg1"/>
                </a:solidFill>
                <a:latin typeface="Arial" panose="02080604020202020204" charset="0"/>
                <a:ea typeface="Roboto" pitchFamily="2" charset="0"/>
                <a:cs typeface="Arial" panose="02080604020202020204" charset="0"/>
              </a:rPr>
              <a:t>Throughout this course, always remember to:</a:t>
            </a:r>
          </a:p>
          <a:p>
            <a:pPr marL="228600" indent="0">
              <a:spcBef>
                <a:spcPts val="0"/>
              </a:spcBef>
              <a:buFont typeface="Arial" panose="02080604020202020204" charset="0"/>
              <a:buNone/>
            </a:pPr>
            <a:endParaRPr lang="en-US" sz="28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228600" indent="0">
              <a:spcBef>
                <a:spcPts val="0"/>
              </a:spcBef>
              <a:buNone/>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a:fillRect/>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dirty="0">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a:solidFill>
                  <a:schemeClr val="bg1"/>
                </a:solidFill>
                <a:latin typeface="Arial" panose="02080604020202020204" charset="0"/>
                <a:ea typeface="Roboto" pitchFamily="2" charset="0"/>
                <a:cs typeface="Arial" panose="02080604020202020204" charset="0"/>
              </a:rPr>
              <a:t> </a:t>
            </a:r>
            <a:r>
              <a:rPr lang="en-US" sz="3600" b="1" i="1">
                <a:solidFill>
                  <a:schemeClr val="bg1"/>
                </a:solidFill>
                <a:latin typeface="Arial" panose="02080604020202020204" charset="0"/>
                <a:ea typeface="Roboto" pitchFamily="2" charset="0"/>
                <a:cs typeface="Arial" panose="02080604020202020204" charset="0"/>
              </a:rPr>
              <a:t>Trust yourself</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a:fillRect/>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fast, go alone. </a:t>
            </a:r>
          </a:p>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far, go in a team.</a:t>
            </a:r>
            <a:endParaRPr lang="en-GB" altLang="en-GB" sz="3600" i="1" dirty="0">
              <a:solidFill>
                <a:schemeClr val="bg1"/>
              </a:solidFill>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pic>
        <p:nvPicPr>
          <p:cNvPr id="10242" name="Picture 2" descr="Warner Archive martial arts kung fu poke golden harves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a:xfrm>
            <a:off x="304799" y="838200"/>
            <a:ext cx="8662733" cy="48006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80604020202020204" charset="0"/>
                <a:cs typeface="Arial" panose="02080604020202020204" charset="0"/>
                <a:hlinkClick r:id="rId4"/>
              </a:rPr>
              <a:t>What is Google Fu?</a:t>
            </a:r>
            <a:endParaRPr lang="en-US" sz="3600" b="1" dirty="0">
              <a:latin typeface="Arial" panose="02080604020202020204" charset="0"/>
              <a:cs typeface="Arial" panose="02080604020202020204" charset="0"/>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80604020202020204" charset="0"/>
                <a:ea typeface="Roboto" pitchFamily="2" charset="0"/>
                <a:cs typeface="Arial" panose="02080604020202020204" charset="0"/>
              </a:rPr>
              <a:t>Clark Nielsen</a:t>
            </a:r>
            <a:endParaRPr lang="en-GB" altLang="en-GB" sz="2800" b="1" u="sng"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BS in Digital Media from Utah Valley University</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US" sz="2800" dirty="0">
                <a:latin typeface="Arial" panose="02080604020202020204" charset="0"/>
                <a:ea typeface="Roboto" pitchFamily="2" charset="0"/>
                <a:cs typeface="Arial" panose="02080604020202020204" charset="0"/>
              </a:rPr>
              <a:t>Made my first website when I was 11</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Over </a:t>
            </a:r>
            <a:r>
              <a:rPr lang="en-US" sz="2800" dirty="0">
                <a:latin typeface="Arial" panose="02080604020202020204" charset="0"/>
                <a:ea typeface="Roboto" pitchFamily="2" charset="0"/>
                <a:cs typeface="Arial" panose="02080604020202020204" charset="0"/>
              </a:rPr>
              <a:t>7 years of professional experience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b="1" dirty="0">
              <a:latin typeface="Arial" panose="02080604020202020204" charset="0"/>
              <a:ea typeface="Roboto" pitchFamily="2" charset="0"/>
              <a:cs typeface="Arial" panose="02080604020202020204" charset="0"/>
            </a:endParaRPr>
          </a:p>
        </p:txBody>
      </p:sp>
      <p:sp>
        <p:nvSpPr>
          <p:cNvPr id="7" name="Rectangle 6"/>
          <p:cNvSpPr/>
          <p:nvPr/>
        </p:nvSpPr>
        <p:spPr>
          <a:xfrm>
            <a:off x="3429000" y="4326923"/>
            <a:ext cx="5726741" cy="1323439"/>
          </a:xfrm>
          <a:prstGeom prst="rect">
            <a:avLst/>
          </a:prstGeom>
        </p:spPr>
        <p:txBody>
          <a:bodyPr wrap="square" numCol="1">
            <a:spAutoFit/>
          </a:bodyPr>
          <a:lstStyle/>
          <a:p>
            <a:pPr marL="685800" indent="-457200">
              <a:spcBef>
                <a:spcPts val="0"/>
              </a:spcBef>
              <a:buFont typeface="Arial" panose="02080604020202020204" charset="0"/>
              <a:buChar char="•"/>
            </a:pPr>
            <a:r>
              <a:rPr lang="en-US" sz="3000" i="1" dirty="0">
                <a:latin typeface="Arial" panose="02080604020202020204" charset="0"/>
                <a:ea typeface="Roboto" pitchFamily="2" charset="0"/>
                <a:cs typeface="Arial" panose="02080604020202020204" charset="0"/>
              </a:rPr>
              <a:t>Loves teaching</a:t>
            </a:r>
            <a:endParaRPr lang="en-GB" altLang="en-GB" sz="3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endParaRPr lang="en-GB" altLang="en-GB" sz="3000" dirty="0">
              <a:latin typeface="Arial" panose="02080604020202020204" charset="0"/>
              <a:ea typeface="Roboto" pitchFamily="2" charset="0"/>
              <a:cs typeface="Arial" panose="02080604020202020204" charset="0"/>
            </a:endParaRPr>
          </a:p>
          <a:p>
            <a:pPr marL="685800" indent="-457200">
              <a:spcBef>
                <a:spcPts val="0"/>
              </a:spcBef>
              <a:buFont typeface="Arial" panose="02080604020202020204" charset="0"/>
              <a:buChar char="•"/>
            </a:pPr>
            <a:r>
              <a:rPr lang="en-GB" altLang="en-GB" sz="2000" dirty="0">
                <a:latin typeface="Arial" panose="02080604020202020204" charset="0"/>
                <a:ea typeface="Roboto" pitchFamily="2" charset="0"/>
                <a:cs typeface="Arial" panose="02080604020202020204" charset="0"/>
              </a:rPr>
              <a:t>Secretly, </a:t>
            </a:r>
            <a:r>
              <a:rPr lang="en-US" sz="2000" dirty="0">
                <a:latin typeface="Arial" panose="02080604020202020204" charset="0"/>
                <a:ea typeface="Roboto" pitchFamily="2" charset="0"/>
                <a:cs typeface="Arial" panose="02080604020202020204" charset="0"/>
              </a:rPr>
              <a:t>a video game developer</a:t>
            </a:r>
            <a:endParaRPr lang="en-GB" altLang="en-GB" sz="2000" dirty="0">
              <a:latin typeface="Arial" panose="02080604020202020204" charset="0"/>
              <a:ea typeface="Roboto" pitchFamily="2" charset="0"/>
              <a:cs typeface="Arial" panose="02080604020202020204" charset="0"/>
            </a:endParaRPr>
          </a:p>
        </p:txBody>
      </p:sp>
      <p:sp>
        <p:nvSpPr>
          <p:cNvPr id="8" name="TextBox 7"/>
          <p:cNvSpPr txBox="1"/>
          <p:nvPr/>
        </p:nvSpPr>
        <p:spPr>
          <a:xfrm>
            <a:off x="870741" y="4803976"/>
            <a:ext cx="1832489" cy="369332"/>
          </a:xfrm>
          <a:prstGeom prst="rect">
            <a:avLst/>
          </a:prstGeom>
          <a:noFill/>
        </p:spPr>
        <p:txBody>
          <a:bodyPr wrap="none" numCol="1" rtlCol="0">
            <a:spAutoFit/>
          </a:bodyPr>
          <a:lstStyle/>
          <a:p>
            <a:r>
              <a:rPr lang="en-US" dirty="0"/>
              <a:t>Insert image here</a:t>
            </a:r>
          </a:p>
        </p:txBody>
      </p:sp>
      <p:pic>
        <p:nvPicPr>
          <p:cNvPr id="4" name="Picture 3">
            <a:extLst>
              <a:ext uri="{FF2B5EF4-FFF2-40B4-BE49-F238E27FC236}">
                <a16:creationId xmlns:a16="http://schemas.microsoft.com/office/drawing/2014/main" id="{23213660-31EE-48AD-B14E-D7A7C6F45E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400" y="4204891"/>
            <a:ext cx="2619443" cy="1936834"/>
          </a:xfrm>
          <a:prstGeom prst="rect">
            <a:avLst/>
          </a:prstGeom>
        </p:spPr>
      </p:pic>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80604020202020204" charset="0"/>
                <a:cs typeface="Arial" panose="0208060402020202020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80604020202020204" charset="0"/>
                <a:cs typeface="Arial" panose="02080604020202020204" charset="0"/>
              </a:rPr>
              <a:t>i.e. Always be coding!</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228600" indent="0">
              <a:spcBef>
                <a:spcPts val="0"/>
              </a:spcBef>
              <a:buNone/>
            </a:pPr>
            <a:r>
              <a:rPr lang="en-GB" altLang="en-GB" sz="2800" dirty="0">
                <a:latin typeface="Arial" panose="02080604020202020204" charset="0"/>
                <a:ea typeface="Roboto" pitchFamily="2" charset="0"/>
                <a:cs typeface="Arial" panose="02080604020202020204" charset="0"/>
              </a:rPr>
              <a:t>At this point, you should have each of these installed:</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Slack </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Sublime Text 3</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for Version Control</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Bash (Windows) or Terminal (Mac)</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Node.js</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 Toolbelt</a:t>
            </a:r>
          </a:p>
          <a:p>
            <a:pPr marL="685800" indent="-457200">
              <a:spcBef>
                <a:spcPts val="0"/>
              </a:spcBef>
              <a:buFont typeface="Wingdings" charset="2"/>
              <a:buChar char="q"/>
            </a:pPr>
            <a:r>
              <a:rPr lang="en-US" sz="2800" dirty="0">
                <a:latin typeface="Arial" panose="02080604020202020204" charset="0"/>
                <a:ea typeface="Roboto" pitchFamily="2" charset="0"/>
                <a:cs typeface="Arial" panose="02080604020202020204" charset="0"/>
              </a:rPr>
              <a:t> </a:t>
            </a:r>
            <a:r>
              <a:rPr lang="en-GB" altLang="en-GB" sz="2800" dirty="0">
                <a:latin typeface="Arial" panose="02080604020202020204" charset="0"/>
                <a:ea typeface="Roboto" pitchFamily="2" charset="0"/>
                <a:cs typeface="Arial" panose="02080604020202020204" charset="0"/>
              </a:rPr>
              <a:t>Google Chrome</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You should also now have accounts for:</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GitHub (with SSH Integration)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LinkedIn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Stack Overflow</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Let’s do some quick checks of the following</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Sublime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Bash / Terminal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Node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Heroku Check</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2" descr="http://cdn.meme.am/instances/644287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600200" y="990599"/>
            <a:ext cx="6400800" cy="51775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a:fillRect/>
          </a:stretch>
        </p:blipFill>
        <p:spPr>
          <a:xfrm>
            <a:off x="57398" y="740473"/>
            <a:ext cx="8948716" cy="4212062"/>
          </a:xfrm>
          <a:prstGeom prst="rect">
            <a:avLst/>
          </a:prstGeom>
          <a:noFill/>
          <a:ln>
            <a:noFill/>
          </a:ln>
        </p:spPr>
      </p:pic>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In modern </a:t>
            </a:r>
            <a:r>
              <a:rPr lang="en-US" sz="2000" b="1" dirty="0">
                <a:solidFill>
                  <a:schemeClr val="bg1"/>
                </a:solidFill>
                <a:latin typeface="Arial" panose="02080604020202020204" charset="0"/>
                <a:ea typeface="Roboto" pitchFamily="2" charset="0"/>
                <a:cs typeface="Arial" panose="02080604020202020204" charset="0"/>
              </a:rPr>
              <a:t>web apps, </a:t>
            </a:r>
            <a:r>
              <a:rPr lang="en-US" sz="2000" dirty="0">
                <a:solidFill>
                  <a:schemeClr val="bg1"/>
                </a:solidFill>
                <a:latin typeface="Arial" panose="02080604020202020204" charset="0"/>
                <a:ea typeface="Roboto" pitchFamily="2" charset="0"/>
                <a:cs typeface="Arial" panose="02080604020202020204" charset="0"/>
              </a:rPr>
              <a:t>there’s a constant back-and-forth communication between two key components: the visuals displayed on the user’s browser (</a:t>
            </a:r>
            <a:r>
              <a:rPr lang="en-US" sz="2000" b="1" dirty="0">
                <a:solidFill>
                  <a:schemeClr val="bg1"/>
                </a:solidFill>
                <a:latin typeface="Arial" panose="02080604020202020204" charset="0"/>
                <a:ea typeface="Roboto" pitchFamily="2" charset="0"/>
                <a:cs typeface="Arial" panose="02080604020202020204" charset="0"/>
              </a:rPr>
              <a:t>frontend) </a:t>
            </a:r>
            <a:r>
              <a:rPr lang="en-US" sz="2000" dirty="0">
                <a:solidFill>
                  <a:schemeClr val="bg1"/>
                </a:solidFill>
                <a:latin typeface="Arial" panose="02080604020202020204" charset="0"/>
                <a:ea typeface="Roboto" pitchFamily="2" charset="0"/>
                <a:cs typeface="Arial" panose="02080604020202020204" charset="0"/>
              </a:rPr>
              <a:t>and the data and logic stored on the server (</a:t>
            </a:r>
            <a:r>
              <a:rPr lang="en-US" sz="2000" b="1" dirty="0">
                <a:solidFill>
                  <a:schemeClr val="bg1"/>
                </a:solidFill>
                <a:latin typeface="Arial" panose="02080604020202020204" charset="0"/>
                <a:ea typeface="Roboto" pitchFamily="2" charset="0"/>
                <a:cs typeface="Arial" panose="02080604020202020204" charset="0"/>
              </a:rPr>
              <a:t>backend).</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Some Cool Stuff I Made…</a:t>
            </a:r>
          </a:p>
        </p:txBody>
      </p:sp>
      <p:sp>
        <p:nvSpPr>
          <p:cNvPr id="3" name="Rectangle 2"/>
          <p:cNvSpPr/>
          <p:nvPr/>
        </p:nvSpPr>
        <p:spPr>
          <a:xfrm>
            <a:off x="304800" y="914400"/>
            <a:ext cx="8686800" cy="4953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r>
              <a:rPr lang="en-US" sz="3600" b="1" dirty="0">
                <a:latin typeface="Arial" panose="02080604020202020204" charset="0"/>
                <a:cs typeface="Arial" panose="02080604020202020204" charset="0"/>
              </a:rPr>
              <a:t>SNAPSHOT OF SOMETHING </a:t>
            </a:r>
          </a:p>
          <a:p>
            <a:pPr algn="ctr"/>
            <a:r>
              <a:rPr lang="en-US" sz="3600" b="1" dirty="0">
                <a:latin typeface="Arial" panose="02080604020202020204" charset="0"/>
                <a:cs typeface="Arial" panose="02080604020202020204" charset="0"/>
              </a:rPr>
              <a:t>YOU MADE GOES HERE!</a:t>
            </a:r>
          </a:p>
        </p:txBody>
      </p:sp>
      <p:pic>
        <p:nvPicPr>
          <p:cNvPr id="5" name="Picture 4">
            <a:extLst>
              <a:ext uri="{FF2B5EF4-FFF2-40B4-BE49-F238E27FC236}">
                <a16:creationId xmlns:a16="http://schemas.microsoft.com/office/drawing/2014/main" id="{728263C3-3F63-4E79-9741-1EDC95E995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978520"/>
            <a:ext cx="8534400" cy="4800600"/>
          </a:xfrm>
          <a:prstGeom prst="rect">
            <a:avLst/>
          </a:prstGeom>
        </p:spPr>
      </p:pic>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5" name="Picture 4" descr="C:\Users\ahaque89\Downloads\MEAN Deployment Strategy - Page 1 (2).png"/>
          <p:cNvPicPr/>
          <p:nvPr/>
        </p:nvPicPr>
        <p:blipFill rotWithShape="1">
          <a:blip r:embed="rId3" cstate="print">
            <a:extLst>
              <a:ext uri="{28A0092B-C50C-407E-A947-70E740481C1C}">
                <a14:useLocalDpi xmlns:a14="http://schemas.microsoft.com/office/drawing/2010/main" val="0"/>
              </a:ext>
            </a:extLst>
          </a:blip>
          <a:srcRect l="2424" t="13635" r="3151" b="5248"/>
          <a:stretch>
            <a:fillRect/>
          </a:stretch>
        </p:blipFill>
        <p:spPr>
          <a:xfrm>
            <a:off x="57398" y="740473"/>
            <a:ext cx="8948716" cy="4212062"/>
          </a:xfrm>
          <a:prstGeom prst="rect">
            <a:avLst/>
          </a:prstGeom>
          <a:noFill/>
          <a:ln>
            <a:noFill/>
          </a:ln>
        </p:spPr>
      </p:pic>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Full-Stack Development </a:t>
            </a:r>
            <a:r>
              <a:rPr lang="en-US" sz="2000" dirty="0">
                <a:solidFill>
                  <a:schemeClr val="bg1"/>
                </a:solidFill>
                <a:latin typeface="Arial" panose="02080604020202020204" charset="0"/>
                <a:ea typeface="Roboto" pitchFamily="2" charset="0"/>
                <a:cs typeface="Arial" panose="02080604020202020204" charset="0"/>
              </a:rPr>
              <a:t>is the concept of building </a:t>
            </a:r>
            <a:r>
              <a:rPr lang="en-US" sz="2000" b="1" i="1" u="sng" dirty="0">
                <a:solidFill>
                  <a:schemeClr val="bg1"/>
                </a:solidFill>
                <a:latin typeface="Arial" panose="02080604020202020204" charset="0"/>
                <a:ea typeface="Roboto" pitchFamily="2" charset="0"/>
                <a:cs typeface="Arial" panose="02080604020202020204" charset="0"/>
              </a:rPr>
              <a:t>every</a:t>
            </a:r>
            <a:r>
              <a:rPr lang="en-US" sz="2000" i="1" dirty="0">
                <a:solidFill>
                  <a:schemeClr val="bg1"/>
                </a:solidFill>
                <a:latin typeface="Arial" panose="02080604020202020204" charset="0"/>
                <a:ea typeface="Roboto" pitchFamily="2" charset="0"/>
                <a:cs typeface="Arial" panose="02080604020202020204" charset="0"/>
              </a:rPr>
              <a:t> </a:t>
            </a:r>
            <a:r>
              <a:rPr lang="en-US" sz="2000" dirty="0">
                <a:solidFill>
                  <a:schemeClr val="bg1"/>
                </a:solidFill>
                <a:latin typeface="Arial" panose="02080604020202020204" charset="0"/>
                <a:ea typeface="Roboto" pitchFamily="2" charset="0"/>
                <a:cs typeface="Arial" panose="02080604020202020204" charset="0"/>
              </a:rPr>
              <a:t>aspect of the web application – from the visuals and interactions, to the data transfer and processing.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80604020202020204" charset="0"/>
                <a:ea typeface="Roboto" pitchFamily="2" charset="0"/>
                <a:cs typeface="Arial" panose="02080604020202020204" charset="0"/>
              </a:rPr>
              <a:t>Instructor: Demo </a:t>
            </a:r>
          </a:p>
          <a:p>
            <a:r>
              <a:rPr lang="en-US" sz="3600" i="1" dirty="0">
                <a:latin typeface="Arial" panose="02080604020202020204" charset="0"/>
                <a:ea typeface="Roboto" pitchFamily="2" charset="0"/>
                <a:cs typeface="Arial" panose="02080604020202020204" charset="0"/>
              </a:rPr>
              <a:t>(</a:t>
            </a:r>
            <a:r>
              <a:rPr lang="x-none" altLang="en-US" sz="3600" i="1" dirty="0">
                <a:latin typeface="Arial" panose="02080604020202020204" charset="0"/>
                <a:ea typeface="Roboto" pitchFamily="2" charset="0"/>
                <a:cs typeface="Arial" panose="02080604020202020204" charset="0"/>
              </a:rPr>
              <a:t>0</a:t>
            </a:r>
            <a:r>
              <a:rPr lang="en-US" sz="3600" i="1" dirty="0">
                <a:latin typeface="Arial" panose="02080604020202020204" charset="0"/>
                <a:ea typeface="Roboto" pitchFamily="2" charset="0"/>
                <a:cs typeface="Arial" panose="02080604020202020204" charset="0"/>
              </a:rPr>
              <a:t>1-ConsoleCommands) </a:t>
            </a: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p>
          <a:p>
            <a:r>
              <a:rPr lang="en-US" sz="2000" dirty="0">
                <a:latin typeface="Arial" panose="02080604020202020204" charset="0"/>
                <a:ea typeface="Roboto" pitchFamily="2" charset="0"/>
                <a:cs typeface="Arial" panose="02080604020202020204" charset="0"/>
              </a:rPr>
              <a:t>From the Terminal / Console and using only the command line, create:</a:t>
            </a:r>
          </a:p>
          <a:p>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folder with the name of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HTML file with the name of </a:t>
            </a:r>
            <a:r>
              <a:rPr lang="en-US" sz="2000" dirty="0" err="1">
                <a:latin typeface="Arial" panose="02080604020202020204" charset="0"/>
                <a:ea typeface="Roboto" pitchFamily="2" charset="0"/>
                <a:cs typeface="Arial" panose="02080604020202020204" charset="0"/>
              </a:rPr>
              <a:t>first_day.html</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Open the current folder containing the new HTML file.</a:t>
            </a:r>
          </a:p>
          <a:p>
            <a:endParaRPr lang="en-US" sz="2000"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Bonus:</a:t>
            </a: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directories/folders with the names </a:t>
            </a:r>
            <a:r>
              <a:rPr lang="en-US" sz="2000" dirty="0" err="1">
                <a:latin typeface="Arial" panose="02080604020202020204" charset="0"/>
                <a:ea typeface="Roboto" pitchFamily="2" charset="0"/>
                <a:cs typeface="Arial" panose="02080604020202020204" charset="0"/>
              </a:rPr>
              <a:t>one_folder</a:t>
            </a:r>
            <a:r>
              <a:rPr lang="en-US" sz="2000" dirty="0">
                <a:latin typeface="Arial" panose="02080604020202020204" charset="0"/>
                <a:ea typeface="Roboto" pitchFamily="2" charset="0"/>
                <a:cs typeface="Arial" panose="02080604020202020204" charset="0"/>
              </a:rPr>
              <a:t> and </a:t>
            </a:r>
            <a:r>
              <a:rPr lang="en-US" sz="2000" dirty="0" err="1">
                <a:latin typeface="Arial" panose="02080604020202020204" charset="0"/>
                <a:ea typeface="Roboto" pitchFamily="2" charset="0"/>
                <a:cs typeface="Arial" panose="02080604020202020204" charset="0"/>
              </a:rPr>
              <a:t>second_folder</a:t>
            </a:r>
            <a:r>
              <a:rPr lang="en-US" sz="2000" dirty="0">
                <a:latin typeface="Arial" panose="02080604020202020204" charset="0"/>
                <a:ea typeface="Roboto" pitchFamily="2" charset="0"/>
                <a:cs typeface="Arial" panose="02080604020202020204" charset="0"/>
              </a:rPr>
              <a:t> in one command.</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files with the names one.html and two.html in one command in the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 directory.</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a:latin typeface="Arial" panose="02080604020202020204" charset="0"/>
                <a:ea typeface="Roboto" pitchFamily="2" charset="0"/>
                <a:cs typeface="Arial" panose="02080604020202020204" charset="0"/>
              </a:rPr>
              <a:t>Console Commands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12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14600" y="2490612"/>
            <a:ext cx="4270823" cy="35341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HTML </a:t>
            </a:r>
            <a:r>
              <a:rPr lang="en-US" sz="2000" dirty="0">
                <a:solidFill>
                  <a:schemeClr val="bg1"/>
                </a:solidFill>
                <a:latin typeface="Arial" panose="02080604020202020204" charset="0"/>
                <a:ea typeface="Roboto" pitchFamily="2" charset="0"/>
                <a:cs typeface="Arial" panose="02080604020202020204" charset="0"/>
              </a:rPr>
              <a:t>is one of the three base languages behind </a:t>
            </a:r>
            <a:r>
              <a:rPr lang="en-US" sz="2000" u="sng" dirty="0">
                <a:solidFill>
                  <a:schemeClr val="bg1"/>
                </a:solidFill>
                <a:latin typeface="Arial" panose="02080604020202020204" charset="0"/>
                <a:ea typeface="Roboto" pitchFamily="2" charset="0"/>
                <a:cs typeface="Arial" panose="02080604020202020204" charset="0"/>
              </a:rPr>
              <a:t>every single website</a:t>
            </a:r>
            <a:r>
              <a:rPr lang="en-US" sz="2000" dirty="0">
                <a:solidFill>
                  <a:schemeClr val="bg1"/>
                </a:solidFill>
                <a:latin typeface="Arial" panose="02080604020202020204" charset="0"/>
                <a:ea typeface="Roboto" pitchFamily="2" charset="0"/>
                <a:cs typeface="Arial" panose="02080604020202020204" charset="0"/>
              </a:rPr>
              <a:t>.</a:t>
            </a:r>
          </a:p>
          <a:p>
            <a:pPr marL="342900" indent="-342900">
              <a:buFont typeface="Arial" panose="02080604020202020204" charset="0"/>
              <a:buChar char="•"/>
            </a:pPr>
            <a:endParaRPr lang="en-US" sz="2000" dirty="0">
              <a:solidFill>
                <a:schemeClr val="bg1"/>
              </a:solidFill>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It defines all of the basic content and a </a:t>
            </a:r>
            <a:r>
              <a:rPr lang="en-US" sz="2000" i="1" dirty="0">
                <a:solidFill>
                  <a:schemeClr val="bg1"/>
                </a:solidFill>
                <a:latin typeface="Arial" panose="02080604020202020204" charset="0"/>
                <a:ea typeface="Roboto" pitchFamily="2" charset="0"/>
                <a:cs typeface="Arial" panose="02080604020202020204" charset="0"/>
              </a:rPr>
              <a:t>bit</a:t>
            </a:r>
            <a:r>
              <a:rPr lang="en-US" sz="2000" dirty="0">
                <a:solidFill>
                  <a:schemeClr val="bg1"/>
                </a:solidFill>
                <a:latin typeface="Arial" panose="02080604020202020204" charset="0"/>
                <a:ea typeface="Roboto" pitchFamily="2" charset="0"/>
                <a:cs typeface="Arial" panose="02080604020202020204" charset="0"/>
              </a:rPr>
              <a:t> of formatting.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In a new HTML file, create the basic structure of an HTML document and include the following in it:</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DOCTYPE declaration.</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Head tag with a title tag.</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H1 tag with a title of your choice.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Embed an image.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Create the following three links on your page:</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One link that is target="_blank" so that it opens a new tab when clicked on.</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second link bold.</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third link a placeholder so it goes nowhere.</a:t>
            </a:r>
          </a:p>
          <a:p>
            <a:endParaRPr lang="en-US"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ordered list of steps to make a sandwich.</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unordered list of 5 bands/musicians you like.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 table with 2 columns (animal class and animal name) and 4 rows of animals.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Use an alternate way of separating links without line breaks.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Embed a YouTube video of your favorite band/musician.</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panose="02080604020202020204" charset="0"/>
                <a:ea typeface="Arial" panose="02080604020202020204" charset="0"/>
                <a:cs typeface="Arial" panose="02080604020202020204" charset="0"/>
                <a:hlinkClick r:id="rId4"/>
              </a:rPr>
              <a:t>https://www.youtube.com/watch?v=ieb6Svbc10E&amp;index=1&amp;list=PLgJ8UgkiorCnMLsUevoQRxH8t9bt7ne14</a:t>
            </a:r>
            <a:endParaRPr lang="en-US" dirty="0">
              <a:latin typeface="Arial" panose="02080604020202020204" charset="0"/>
              <a:ea typeface="Arial" panose="02080604020202020204" charset="0"/>
              <a:cs typeface="Arial" panose="02080604020202020204"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sp>
        <p:nvSpPr>
          <p:cNvPr id="5" name="Title 1"/>
          <p:cNvSpPr txBox="1"/>
          <p:nvPr/>
        </p:nvSpPr>
        <p:spPr>
          <a:xfrm>
            <a:off x="3208820" y="2935535"/>
            <a:ext cx="6457950" cy="1098174"/>
          </a:xfrm>
          <a:prstGeom prst="rect">
            <a:avLst/>
          </a:prstGeom>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How’d it go?</a:t>
            </a:r>
          </a:p>
        </p:txBody>
      </p:sp>
      <p:pic>
        <p:nvPicPr>
          <p:cNvPr id="6" name="Picture 2" descr="http://static1.squarespace.com/static/553ac67be4b0301603207af9/t/557d4704e4b05efa91181261/1434273541516/question+answer+me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30200" y="1498852"/>
            <a:ext cx="3447706" cy="40972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80604020202020204" charset="0"/>
              <a:buChar char="•"/>
            </a:pPr>
            <a:r>
              <a:rPr lang="en-US" dirty="0">
                <a:latin typeface="Arial" panose="02080604020202020204" charset="0"/>
                <a:cs typeface="Arial" panose="02080604020202020204" charset="0"/>
              </a:rPr>
              <a:t>Modern web development is </a:t>
            </a:r>
            <a:r>
              <a:rPr lang="en-US" i="1" u="sng" dirty="0">
                <a:latin typeface="Arial" panose="02080604020202020204" charset="0"/>
                <a:cs typeface="Arial" panose="02080604020202020204" charset="0"/>
              </a:rPr>
              <a:t>highly</a:t>
            </a:r>
            <a:r>
              <a:rPr lang="en-US" dirty="0">
                <a:latin typeface="Arial" panose="02080604020202020204" charset="0"/>
                <a:cs typeface="Arial" panose="02080604020202020204" charset="0"/>
              </a:rPr>
              <a:t> collaborative.</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Teams are often extremely large and separated across the country — or planet.</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Apps sometimes comprise hundreds or even thousands of files. </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sp>
        <p:nvSpPr>
          <p:cNvPr id="6" name="TextBox 5"/>
          <p:cNvSpPr txBox="1"/>
          <p:nvPr/>
        </p:nvSpPr>
        <p:spPr>
          <a:xfrm>
            <a:off x="2514600" y="1152801"/>
            <a:ext cx="4998035" cy="369332"/>
          </a:xfrm>
          <a:prstGeom prst="rect">
            <a:avLst/>
          </a:prstGeom>
          <a:noFill/>
        </p:spPr>
        <p:txBody>
          <a:bodyPr wrap="none" numCol="1" rtlCol="0">
            <a:spAutoFit/>
          </a:bodyPr>
          <a:lstStyle/>
          <a:p>
            <a:r>
              <a:rPr lang="en-US" b="1" dirty="0">
                <a:latin typeface="Arial" panose="02080604020202020204" charset="0"/>
                <a:cs typeface="Arial" panose="02080604020202020204" charset="0"/>
              </a:rPr>
              <a:t>OMG. I HAZ THE GREATEST HTML IDEA!!!!!</a:t>
            </a:r>
            <a:endParaRPr lang="en-US" i="1" dirty="0">
              <a:latin typeface="Arial" panose="02080604020202020204" charset="0"/>
              <a:cs typeface="Arial" panose="02080604020202020204" charset="0"/>
            </a:endParaRPr>
          </a:p>
        </p:txBody>
      </p:sp>
      <p:cxnSp>
        <p:nvCxnSpPr>
          <p:cNvPr id="7" name="Straight Connector 6"/>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514600" y="1642441"/>
            <a:ext cx="3801041" cy="646331"/>
          </a:xfrm>
          <a:prstGeom prst="rect">
            <a:avLst/>
          </a:prstGeom>
          <a:noFill/>
        </p:spPr>
        <p:txBody>
          <a:bodyPr wrap="none" numCol="1" rtlCol="0">
            <a:spAutoFit/>
          </a:bodyPr>
          <a:lstStyle/>
          <a:p>
            <a:r>
              <a:rPr lang="en-US" sz="3600" b="1" i="1" dirty="0">
                <a:latin typeface="Arial" panose="02080604020202020204" charset="0"/>
                <a:cs typeface="Arial" panose="02080604020202020204" charset="0"/>
              </a:rPr>
              <a:t>SpongeSite.com</a:t>
            </a:r>
          </a:p>
        </p:txBody>
      </p:sp>
    </p:spTree>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spTree>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sp>
        <p:nvSpPr>
          <p:cNvPr id="14" name="TextBox 13"/>
          <p:cNvSpPr txBox="1"/>
          <p:nvPr/>
        </p:nvSpPr>
        <p:spPr>
          <a:xfrm>
            <a:off x="2543175" y="4516971"/>
            <a:ext cx="5288692" cy="369332"/>
          </a:xfrm>
          <a:prstGeom prst="rect">
            <a:avLst/>
          </a:prstGeom>
          <a:noFill/>
        </p:spPr>
        <p:txBody>
          <a:bodyPr wrap="none" numCol="1" rtlCol="0">
            <a:spAutoFit/>
          </a:bodyPr>
          <a:lstStyle/>
          <a:p>
            <a:r>
              <a:rPr lang="en-US" b="1" dirty="0">
                <a:latin typeface="Arial" panose="02080604020202020204" charset="0"/>
                <a:cs typeface="Arial" panose="02080604020202020204" charset="0"/>
              </a:rPr>
              <a:t>SpongeBob's idea is dumb. We should call it…</a:t>
            </a:r>
            <a:endParaRPr lang="en-US" i="1" dirty="0">
              <a:latin typeface="Arial" panose="02080604020202020204" charset="0"/>
              <a:cs typeface="Arial" panose="02080604020202020204" charset="0"/>
            </a:endParaRPr>
          </a:p>
        </p:txBody>
      </p:sp>
      <p:sp>
        <p:nvSpPr>
          <p:cNvPr id="15" name="TextBox 14"/>
          <p:cNvSpPr txBox="1"/>
          <p:nvPr/>
        </p:nvSpPr>
        <p:spPr>
          <a:xfrm>
            <a:off x="2543175" y="5074930"/>
            <a:ext cx="3954929" cy="646331"/>
          </a:xfrm>
          <a:prstGeom prst="rect">
            <a:avLst/>
          </a:prstGeom>
          <a:noFill/>
        </p:spPr>
        <p:txBody>
          <a:bodyPr wrap="none" numCol="1" rtlCol="0">
            <a:spAutoFit/>
          </a:bodyPr>
          <a:lstStyle/>
          <a:p>
            <a:r>
              <a:rPr lang="en-US" sz="3600" b="1" i="1" dirty="0">
                <a:latin typeface="Arial" panose="02080604020202020204" charset="0"/>
                <a:cs typeface="Arial" panose="02080604020202020204" charset="0"/>
              </a:rPr>
              <a:t>KobezzzSite.com</a:t>
            </a:r>
          </a:p>
        </p:txBody>
      </p:sp>
      <p:cxnSp>
        <p:nvCxnSpPr>
          <p:cNvPr id="16" name="Straight Connector 15"/>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2" name="Picture 11"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798366" y="2501527"/>
            <a:ext cx="2535759" cy="369332"/>
          </a:xfrm>
          <a:prstGeom prst="rect">
            <a:avLst/>
          </a:prstGeom>
          <a:noFill/>
        </p:spPr>
        <p:txBody>
          <a:bodyPr wrap="none" numCol="1" rtlCol="0">
            <a:spAutoFit/>
          </a:bodyPr>
          <a:lstStyle/>
          <a:p>
            <a:r>
              <a:rPr lang="en-US" b="1" dirty="0">
                <a:latin typeface="Arial" panose="02080604020202020204" charset="0"/>
                <a:cs typeface="Arial" panose="02080604020202020204" charset="0"/>
              </a:rPr>
              <a:t>SpongeBob's Version</a:t>
            </a:r>
          </a:p>
        </p:txBody>
      </p:sp>
      <p:sp>
        <p:nvSpPr>
          <p:cNvPr id="19" name="TextBox 18"/>
          <p:cNvSpPr txBox="1"/>
          <p:nvPr/>
        </p:nvSpPr>
        <p:spPr>
          <a:xfrm>
            <a:off x="4242351" y="5325404"/>
            <a:ext cx="1843262" cy="369332"/>
          </a:xfrm>
          <a:prstGeom prst="rect">
            <a:avLst/>
          </a:prstGeom>
          <a:noFill/>
        </p:spPr>
        <p:txBody>
          <a:bodyPr wrap="none" numCol="1" rtlCol="0">
            <a:spAutoFit/>
          </a:bodyPr>
          <a:lstStyle/>
          <a:p>
            <a:r>
              <a:rPr lang="en-US" b="1" dirty="0">
                <a:latin typeface="Arial" panose="02080604020202020204" charset="0"/>
                <a:cs typeface="Arial" panose="02080604020202020204" charset="0"/>
              </a:rPr>
              <a:t>Kobe’s Version</a:t>
            </a:r>
          </a:p>
        </p:txBody>
      </p:sp>
      <p:pic>
        <p:nvPicPr>
          <p:cNvPr id="18" name="Picture 17"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4209016" y="2154292"/>
            <a:ext cx="2125109" cy="111553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09016" y="3315593"/>
            <a:ext cx="2125109" cy="16419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7400" y="2925625"/>
            <a:ext cx="3962400" cy="774599"/>
          </a:xfrm>
          <a:prstGeom prst="rect">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1" name="TextBox 20"/>
          <p:cNvSpPr txBox="1"/>
          <p:nvPr/>
        </p:nvSpPr>
        <p:spPr>
          <a:xfrm>
            <a:off x="2286000" y="2925625"/>
            <a:ext cx="3733800" cy="646331"/>
          </a:xfrm>
          <a:prstGeom prst="rect">
            <a:avLst/>
          </a:prstGeom>
          <a:noFill/>
        </p:spPr>
        <p:txBody>
          <a:bodyPr wrap="square" numCol="1" rtlCol="0">
            <a:spAutoFit/>
          </a:bodyPr>
          <a:lstStyle/>
          <a:p>
            <a:pPr algn="ctr"/>
            <a:r>
              <a:rPr lang="en-US" b="1" dirty="0">
                <a:solidFill>
                  <a:schemeClr val="bg1"/>
                </a:solidFill>
                <a:latin typeface="Arial" panose="02080604020202020204" charset="0"/>
                <a:cs typeface="Arial" panose="02080604020202020204" charset="0"/>
              </a:rPr>
              <a:t>Now they have two completely </a:t>
            </a:r>
            <a:r>
              <a:rPr lang="en-US" b="1" i="1" u="sng" dirty="0">
                <a:solidFill>
                  <a:schemeClr val="bg1"/>
                </a:solidFill>
                <a:latin typeface="Arial" panose="02080604020202020204" charset="0"/>
                <a:cs typeface="Arial" panose="02080604020202020204" charset="0"/>
              </a:rPr>
              <a:t>different</a:t>
            </a:r>
            <a:r>
              <a:rPr lang="en-US" b="1" dirty="0">
                <a:solidFill>
                  <a:schemeClr val="bg1"/>
                </a:solidFill>
                <a:latin typeface="Arial" panose="02080604020202020204" charset="0"/>
                <a:cs typeface="Arial" panose="02080604020202020204" charset="0"/>
              </a:rPr>
              <a:t> versions.</a:t>
            </a:r>
          </a:p>
        </p:txBody>
      </p:sp>
      <p:pic>
        <p:nvPicPr>
          <p:cNvPr id="16" name="Picture 15"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80604020202020204" charset="0"/>
                <a:cs typeface="Arial" panose="0208060402020202020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80604020202020204" charset="0"/>
                <a:cs typeface="Arial" panose="0208060402020202020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579378" y="2627580"/>
            <a:ext cx="4507222" cy="1200329"/>
          </a:xfrm>
          <a:prstGeom prst="rect">
            <a:avLst/>
          </a:prstGeom>
          <a:noFill/>
        </p:spPr>
        <p:txBody>
          <a:bodyPr wrap="square" numCol="1" rtlCol="0">
            <a:spAutoFit/>
          </a:bodyPr>
          <a:lstStyle/>
          <a:p>
            <a:r>
              <a:rPr lang="en-US" sz="3600" b="1" dirty="0">
                <a:latin typeface="Arial" panose="02080604020202020204" charset="0"/>
                <a:cs typeface="Arial" panose="02080604020202020204" charset="0"/>
              </a:rPr>
              <a:t>Hai </a:t>
            </a:r>
            <a:r>
              <a:rPr lang="en-US" sz="3600" b="1" dirty="0" err="1">
                <a:latin typeface="Arial" panose="02080604020202020204" charset="0"/>
                <a:cs typeface="Arial" panose="02080604020202020204" charset="0"/>
              </a:rPr>
              <a:t>guyz</a:t>
            </a:r>
            <a:r>
              <a:rPr lang="en-US" sz="3600" b="1" dirty="0">
                <a:latin typeface="Arial" panose="02080604020202020204" charset="0"/>
                <a:cs typeface="Arial" panose="02080604020202020204" charset="0"/>
              </a:rPr>
              <a:t>!!! </a:t>
            </a:r>
          </a:p>
          <a:p>
            <a:r>
              <a:rPr lang="en-US" sz="3600" b="1" dirty="0">
                <a:latin typeface="Arial" panose="02080604020202020204" charset="0"/>
                <a:cs typeface="Arial" panose="02080604020202020204" charset="0"/>
              </a:rPr>
              <a:t>How R </a:t>
            </a:r>
            <a:r>
              <a:rPr lang="en-US" sz="3600" b="1" dirty="0" err="1">
                <a:latin typeface="Arial" panose="02080604020202020204" charset="0"/>
                <a:cs typeface="Arial" panose="02080604020202020204" charset="0"/>
              </a:rPr>
              <a:t>Kan</a:t>
            </a:r>
            <a:r>
              <a:rPr lang="en-US" sz="3600" b="1" dirty="0">
                <a:latin typeface="Arial" panose="02080604020202020204" charset="0"/>
                <a:cs typeface="Arial" panose="02080604020202020204" charset="0"/>
              </a:rPr>
              <a:t> help??</a:t>
            </a:r>
          </a:p>
        </p:txBody>
      </p:sp>
      <p:pic>
        <p:nvPicPr>
          <p:cNvPr id="18" name="Picture 17"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 – Tragedy #2</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79379" y="1741808"/>
            <a:ext cx="3668114" cy="2554545"/>
          </a:xfrm>
          <a:prstGeom prst="rect">
            <a:avLst/>
          </a:prstGeom>
          <a:noFill/>
        </p:spPr>
        <p:txBody>
          <a:bodyPr wrap="square" numCol="1" rtlCol="0">
            <a:spAutoFit/>
          </a:bodyPr>
          <a:lstStyle/>
          <a:p>
            <a:r>
              <a:rPr lang="en-US" sz="4000" b="1" dirty="0">
                <a:latin typeface="Arial" panose="02080604020202020204" charset="0"/>
                <a:cs typeface="Arial" panose="02080604020202020204" charset="0"/>
              </a:rPr>
              <a:t>OK.</a:t>
            </a:r>
          </a:p>
          <a:p>
            <a:r>
              <a:rPr lang="en-US" sz="4000" b="1" dirty="0">
                <a:latin typeface="Arial" panose="02080604020202020204" charset="0"/>
                <a:cs typeface="Arial" panose="02080604020202020204" charset="0"/>
              </a:rPr>
              <a:t>Delete. Delete. Delete. Delete.</a:t>
            </a:r>
          </a:p>
          <a:p>
            <a:r>
              <a:rPr lang="en-US" sz="4000" b="1" dirty="0">
                <a:latin typeface="Arial" panose="02080604020202020204" charset="0"/>
                <a:cs typeface="Arial" panose="02080604020202020204" charset="0"/>
              </a:rPr>
              <a:t>Delete. Delete</a:t>
            </a:r>
          </a:p>
        </p:txBody>
      </p:sp>
      <p:sp>
        <p:nvSpPr>
          <p:cNvPr id="19" name="Multiply 18"/>
          <p:cNvSpPr/>
          <p:nvPr/>
        </p:nvSpPr>
        <p:spPr>
          <a:xfrm>
            <a:off x="6481762" y="1162326"/>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0" name="Multiply 19"/>
          <p:cNvSpPr/>
          <p:nvPr/>
        </p:nvSpPr>
        <p:spPr>
          <a:xfrm>
            <a:off x="6443662" y="3855745"/>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21" name="Picture 20"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ttp://www.50img.com/wp-content/uploads/2016/04/6358493125468533551700185372_8-kobe-bryant-legacy-reasons-why-kobe-bryant-should-reti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514600" y="2747663"/>
            <a:ext cx="6558643" cy="1631216"/>
          </a:xfrm>
          <a:prstGeom prst="rect">
            <a:avLst/>
          </a:prstGeom>
          <a:noFill/>
        </p:spPr>
        <p:txBody>
          <a:bodyPr wrap="square" numCol="1" rtlCol="0">
            <a:spAutoFit/>
          </a:bodyPr>
          <a:lstStyle/>
          <a:p>
            <a:r>
              <a:rPr lang="en-US" sz="4000" b="1" u="sng" dirty="0">
                <a:latin typeface="Arial" panose="02080604020202020204" charset="0"/>
                <a:cs typeface="Arial" panose="02080604020202020204" charset="0"/>
              </a:rPr>
              <a:t>Lesson: </a:t>
            </a:r>
          </a:p>
          <a:p>
            <a:r>
              <a:rPr lang="en-US" sz="3000" b="1" dirty="0">
                <a:latin typeface="Arial" panose="02080604020202020204" charset="0"/>
                <a:cs typeface="Arial" panose="02080604020202020204" charset="0"/>
              </a:rPr>
              <a:t>You should use Version Control.</a:t>
            </a:r>
          </a:p>
          <a:p>
            <a:endParaRPr lang="en-US" sz="1500" b="1" dirty="0">
              <a:latin typeface="Arial" panose="02080604020202020204" charset="0"/>
              <a:cs typeface="Arial" panose="02080604020202020204" charset="0"/>
            </a:endParaRPr>
          </a:p>
          <a:p>
            <a:r>
              <a:rPr lang="en-US" sz="1500" b="1" dirty="0">
                <a:latin typeface="Arial" panose="02080604020202020204" charset="0"/>
                <a:cs typeface="Arial" panose="02080604020202020204" charset="0"/>
              </a:rPr>
              <a:t>….And be wary of group members.</a:t>
            </a:r>
          </a:p>
        </p:txBody>
      </p:sp>
      <p:sp>
        <p:nvSpPr>
          <p:cNvPr id="23" name="Smiley Face 22"/>
          <p:cNvSpPr/>
          <p:nvPr/>
        </p:nvSpPr>
        <p:spPr>
          <a:xfrm>
            <a:off x="866775" y="1307708"/>
            <a:ext cx="720018" cy="720018"/>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4" name="Smiley Face 23"/>
          <p:cNvSpPr/>
          <p:nvPr/>
        </p:nvSpPr>
        <p:spPr>
          <a:xfrm>
            <a:off x="806034" y="4685381"/>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Version Control</a:t>
            </a:r>
          </a:p>
        </p:txBody>
      </p:sp>
      <p:sp>
        <p:nvSpPr>
          <p:cNvPr id="9"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err="1">
                <a:latin typeface="Arial" panose="02080604020202020204" charset="0"/>
                <a:ea typeface="Roboto" pitchFamily="2" charset="0"/>
                <a:cs typeface="Arial" panose="02080604020202020204" charset="0"/>
              </a:rPr>
              <a:t>Git</a:t>
            </a:r>
            <a:r>
              <a:rPr lang="en-US" sz="2800" b="1" u="sng" dirty="0">
                <a:latin typeface="Arial" panose="02080604020202020204" charset="0"/>
                <a:ea typeface="Roboto" pitchFamily="2" charset="0"/>
                <a:cs typeface="Arial" panose="02080604020202020204" charset="0"/>
              </a:rPr>
              <a:t> Version Control:</a:t>
            </a:r>
            <a:br>
              <a:rPr lang="en-US" sz="2800" dirty="0">
                <a:latin typeface="Arial" panose="02080604020202020204" charset="0"/>
                <a:ea typeface="Roboto" pitchFamily="2" charset="0"/>
                <a:cs typeface="Arial" panose="02080604020202020204" charset="0"/>
              </a:rPr>
            </a:br>
            <a:r>
              <a:rPr lang="en-US" sz="2800" dirty="0">
                <a:latin typeface="Arial" panose="02080604020202020204" charset="0"/>
                <a:ea typeface="Roboto" pitchFamily="2" charset="0"/>
                <a:cs typeface="Arial" panose="02080604020202020204" charset="0"/>
              </a:rPr>
              <a:t>Provides a organized system for managing code for when multiple developers work on a project </a:t>
            </a:r>
          </a:p>
          <a:p>
            <a:pPr marL="228600" indent="0">
              <a:spcBef>
                <a:spcPts val="0"/>
              </a:spcBef>
              <a:buFont typeface="Arial" panose="02080604020202020204" charset="0"/>
              <a:buNone/>
            </a:pPr>
            <a:r>
              <a:rPr lang="en-US" sz="2800" dirty="0">
                <a:latin typeface="Arial" panose="02080604020202020204" charset="0"/>
                <a:ea typeface="Roboto" pitchFamily="2" charset="0"/>
                <a:cs typeface="Arial" panose="02080604020202020204" charset="0"/>
              </a:rPr>
              <a:t>at the same time.</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r>
              <a:rPr lang="en-US" sz="2800" b="1" u="sng" dirty="0">
                <a:latin typeface="Arial" panose="02080604020202020204" charset="0"/>
                <a:ea typeface="Roboto" pitchFamily="2" charset="0"/>
                <a:cs typeface="Arial" panose="02080604020202020204" charset="0"/>
              </a:rPr>
              <a:t>The Benefits of </a:t>
            </a:r>
            <a:r>
              <a:rPr lang="en-US" sz="2800" b="1" u="sng" dirty="0" err="1">
                <a:latin typeface="Arial" panose="02080604020202020204" charset="0"/>
                <a:ea typeface="Roboto" pitchFamily="2" charset="0"/>
                <a:cs typeface="Arial" panose="02080604020202020204" charset="0"/>
              </a:rPr>
              <a:t>Git</a:t>
            </a:r>
            <a:r>
              <a:rPr lang="en-US" sz="2800" b="1" u="sng" dirty="0">
                <a:latin typeface="Arial" panose="02080604020202020204" charset="0"/>
                <a:ea typeface="Roboto" pitchFamily="2" charset="0"/>
                <a:cs typeface="Arial" panose="02080604020202020204" charset="0"/>
              </a:rPr>
              <a:t>:</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2800" dirty="0">
                <a:latin typeface="Arial" panose="02080604020202020204" charset="0"/>
                <a:ea typeface="Roboto" pitchFamily="2" charset="0"/>
                <a:cs typeface="Arial" panose="02080604020202020204" charset="0"/>
              </a:rPr>
              <a:t>A strict system for resolving conflicts in code.</a:t>
            </a: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2800" dirty="0">
                <a:latin typeface="Arial" panose="02080604020202020204" charset="0"/>
                <a:ea typeface="Roboto" pitchFamily="2" charset="0"/>
                <a:cs typeface="Arial" panose="02080604020202020204" charset="0"/>
              </a:rPr>
              <a:t>Version History.</a:t>
            </a: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p:nvPr/>
        </p:nvCxnSpPr>
        <p:spPr>
          <a:xfrm flipV="1">
            <a:off x="4209016" y="2154292"/>
            <a:ext cx="2125109" cy="1115538"/>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209016" y="3315593"/>
            <a:ext cx="2125109" cy="1641931"/>
          </a:xfrm>
          <a:prstGeom prst="straightConnector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057400" y="2925625"/>
            <a:ext cx="3962400" cy="774599"/>
          </a:xfrm>
          <a:prstGeom prst="rect">
            <a:avLst/>
          </a:prstGeom>
          <a:solidFill>
            <a:srgbClr val="D11034"/>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1" name="TextBox 20"/>
          <p:cNvSpPr txBox="1"/>
          <p:nvPr/>
        </p:nvSpPr>
        <p:spPr>
          <a:xfrm>
            <a:off x="2286000" y="2925625"/>
            <a:ext cx="3733800" cy="646331"/>
          </a:xfrm>
          <a:prstGeom prst="rect">
            <a:avLst/>
          </a:prstGeom>
          <a:noFill/>
        </p:spPr>
        <p:txBody>
          <a:bodyPr wrap="square" numCol="1" rtlCol="0">
            <a:spAutoFit/>
          </a:bodyPr>
          <a:lstStyle/>
          <a:p>
            <a:pPr algn="ctr"/>
            <a:r>
              <a:rPr lang="en-US" b="1" dirty="0">
                <a:solidFill>
                  <a:schemeClr val="bg1"/>
                </a:solidFill>
                <a:latin typeface="Arial" panose="02080604020202020204" charset="0"/>
                <a:cs typeface="Arial" panose="02080604020202020204" charset="0"/>
              </a:rPr>
              <a:t>Now they have two completely </a:t>
            </a:r>
            <a:r>
              <a:rPr lang="en-US" b="1" i="1" u="sng" dirty="0">
                <a:solidFill>
                  <a:schemeClr val="bg1"/>
                </a:solidFill>
                <a:latin typeface="Arial" panose="02080604020202020204" charset="0"/>
                <a:cs typeface="Arial" panose="02080604020202020204" charset="0"/>
              </a:rPr>
              <a:t>different</a:t>
            </a:r>
            <a:r>
              <a:rPr lang="en-US" b="1" dirty="0">
                <a:solidFill>
                  <a:schemeClr val="bg1"/>
                </a:solidFill>
                <a:latin typeface="Arial" panose="02080604020202020204" charset="0"/>
                <a:cs typeface="Arial" panose="02080604020202020204" charset="0"/>
              </a:rPr>
              <a:t> versions.</a:t>
            </a:r>
          </a:p>
        </p:txBody>
      </p:sp>
      <p:pic>
        <p:nvPicPr>
          <p:cNvPr id="17" name="Picture 16"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p:cNvSpPr/>
          <p:nvPr/>
        </p:nvSpPr>
        <p:spPr>
          <a:xfrm>
            <a:off x="304800" y="75954"/>
            <a:ext cx="6477000" cy="461665"/>
          </a:xfrm>
          <a:prstGeom prst="rect">
            <a:avLst/>
          </a:prstGeom>
        </p:spPr>
        <p:txBody>
          <a:bodyPr wrap="square" numCol="1">
            <a:spAutoFit/>
          </a:bodyPr>
          <a:lstStyle/>
          <a:p>
            <a:r>
              <a:rPr lang="en-US" sz="2400" b="1" dirty="0">
                <a:latin typeface="Arial" panose="02080604020202020204" charset="0"/>
                <a:cs typeface="Arial" panose="02080604020202020204" charset="0"/>
              </a:rPr>
              <a:t>The Group Project </a:t>
            </a:r>
            <a:r>
              <a:rPr lang="en-US" sz="2400" b="1" u="sng" dirty="0">
                <a:latin typeface="Arial" panose="02080604020202020204" charset="0"/>
                <a:cs typeface="Arial" panose="02080604020202020204" charset="0"/>
              </a:rPr>
              <a:t>with Version Control</a:t>
            </a:r>
          </a:p>
        </p:txBody>
      </p:sp>
      <p:sp>
        <p:nvSpPr>
          <p:cNvPr id="16" name="TextBox 15"/>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Main Branch (SpongeBob's)</a:t>
            </a:r>
          </a:p>
        </p:txBody>
      </p:sp>
      <p:sp>
        <p:nvSpPr>
          <p:cNvPr id="17" name="TextBox 16"/>
          <p:cNvSpPr txBox="1"/>
          <p:nvPr/>
        </p:nvSpPr>
        <p:spPr>
          <a:xfrm>
            <a:off x="4171876" y="5845492"/>
            <a:ext cx="1804725"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Kobe’s Branch</a:t>
            </a:r>
          </a:p>
        </p:txBody>
      </p:sp>
      <p:pic>
        <p:nvPicPr>
          <p:cNvPr id="23"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7018110" y="1502871"/>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p:cNvSpPr/>
          <p:nvPr/>
        </p:nvSpPr>
        <p:spPr>
          <a:xfrm>
            <a:off x="2693384" y="242277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1</a:t>
            </a:r>
          </a:p>
        </p:txBody>
      </p:sp>
      <p:sp>
        <p:nvSpPr>
          <p:cNvPr id="29" name="Rectangle 28"/>
          <p:cNvSpPr/>
          <p:nvPr/>
        </p:nvSpPr>
        <p:spPr>
          <a:xfrm>
            <a:off x="3813160" y="241995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2</a:t>
            </a:r>
          </a:p>
        </p:txBody>
      </p:sp>
      <p:sp>
        <p:nvSpPr>
          <p:cNvPr id="30" name="Rectangle 29"/>
          <p:cNvSpPr/>
          <p:nvPr/>
        </p:nvSpPr>
        <p:spPr>
          <a:xfrm>
            <a:off x="4893890"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3</a:t>
            </a:r>
          </a:p>
        </p:txBody>
      </p:sp>
      <p:sp>
        <p:nvSpPr>
          <p:cNvPr id="31" name="Rectangle 30"/>
          <p:cNvSpPr/>
          <p:nvPr/>
        </p:nvSpPr>
        <p:spPr>
          <a:xfrm>
            <a:off x="6149076"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4</a:t>
            </a:r>
          </a:p>
        </p:txBody>
      </p:sp>
      <p:sp>
        <p:nvSpPr>
          <p:cNvPr id="32" name="Rectangle 31"/>
          <p:cNvSpPr/>
          <p:nvPr/>
        </p:nvSpPr>
        <p:spPr>
          <a:xfrm>
            <a:off x="7259327"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5</a:t>
            </a:r>
          </a:p>
        </p:txBody>
      </p:sp>
      <p:pic>
        <p:nvPicPr>
          <p:cNvPr id="33" name="Picture 10" descr="Image result for html fil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4790233" y="4956644"/>
            <a:ext cx="880835" cy="880835"/>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Curved Connector 33"/>
          <p:cNvCxnSpPr/>
          <p:nvPr/>
        </p:nvCxnSpPr>
        <p:spPr>
          <a:xfrm rot="5400000" flipH="1" flipV="1">
            <a:off x="3965196" y="3664040"/>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3" idx="3"/>
            <a:endCxn id="2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6763267"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10956" y="3231423"/>
            <a:ext cx="3833043" cy="954107"/>
          </a:xfrm>
          <a:prstGeom prst="rect">
            <a:avLst/>
          </a:prstGeom>
          <a:noFill/>
        </p:spPr>
        <p:txBody>
          <a:bodyPr wrap="square" numCol="1" rtlCol="0">
            <a:spAutoFit/>
          </a:bodyPr>
          <a:lstStyle/>
          <a:p>
            <a:r>
              <a:rPr lang="en-US" sz="1400" dirty="0">
                <a:latin typeface="Arial" panose="02080604020202020204" charset="0"/>
                <a:cs typeface="Arial" panose="02080604020202020204" charset="0"/>
              </a:rPr>
              <a:t>Kobe </a:t>
            </a:r>
            <a:r>
              <a:rPr lang="en-US" sz="1400" b="1" dirty="0">
                <a:latin typeface="Arial" panose="02080604020202020204" charset="0"/>
                <a:cs typeface="Arial" panose="02080604020202020204" charset="0"/>
              </a:rPr>
              <a:t>pushes (uploads) </a:t>
            </a:r>
            <a:r>
              <a:rPr lang="en-US" sz="1400" dirty="0">
                <a:latin typeface="Arial" panose="02080604020202020204" charset="0"/>
                <a:cs typeface="Arial" panose="02080604020202020204" charset="0"/>
              </a:rPr>
              <a:t>his code changes into the main branch.</a:t>
            </a:r>
          </a:p>
          <a:p>
            <a:endParaRPr lang="en-US" sz="1400" u="sng" dirty="0">
              <a:latin typeface="Arial" panose="02080604020202020204" charset="0"/>
              <a:cs typeface="Arial" panose="02080604020202020204" charset="0"/>
            </a:endParaRPr>
          </a:p>
          <a:p>
            <a:r>
              <a:rPr lang="en-US" sz="1400" b="1" dirty="0">
                <a:latin typeface="Arial" panose="02080604020202020204" charset="0"/>
                <a:cs typeface="Arial" panose="02080604020202020204" charset="0"/>
              </a:rPr>
              <a:t>Code conflicts </a:t>
            </a:r>
            <a:r>
              <a:rPr lang="en-US" sz="1400" dirty="0">
                <a:latin typeface="Arial" panose="02080604020202020204" charset="0"/>
                <a:cs typeface="Arial" panose="02080604020202020204" charset="0"/>
              </a:rPr>
              <a:t>are resolved before inclusion.  </a:t>
            </a:r>
          </a:p>
        </p:txBody>
      </p:sp>
      <p:sp>
        <p:nvSpPr>
          <p:cNvPr id="40" name="TextBox 39"/>
          <p:cNvSpPr txBox="1"/>
          <p:nvPr/>
        </p:nvSpPr>
        <p:spPr>
          <a:xfrm>
            <a:off x="5934285" y="1122458"/>
            <a:ext cx="3018775" cy="307777"/>
          </a:xfrm>
          <a:prstGeom prst="rect">
            <a:avLst/>
          </a:prstGeom>
          <a:noFill/>
        </p:spPr>
        <p:txBody>
          <a:bodyPr wrap="none" numCol="1" rtlCol="0">
            <a:spAutoFit/>
          </a:bodyPr>
          <a:lstStyle/>
          <a:p>
            <a:r>
              <a:rPr lang="en-US" sz="1400" dirty="0">
                <a:latin typeface="Arial" panose="02080604020202020204" charset="0"/>
                <a:cs typeface="Arial" panose="02080604020202020204" charset="0"/>
              </a:rPr>
              <a:t>SpongeBob continues programming</a:t>
            </a:r>
            <a:endParaRPr lang="en-US" sz="1400" u="sng" dirty="0">
              <a:latin typeface="Arial" panose="02080604020202020204" charset="0"/>
              <a:cs typeface="Arial" panose="02080604020202020204" charset="0"/>
            </a:endParaRPr>
          </a:p>
        </p:txBody>
      </p:sp>
      <p:pic>
        <p:nvPicPr>
          <p:cNvPr id="42" name="Picture 41" descr="http://www.50img.com/wp-content/uploads/2016/04/6358493125468533551700185372_8-kobe-bryant-legacy-reasons-why-kobe-bryant-should-retire.jpg"/>
          <p:cNvPicPr>
            <a:picLocks noChangeAspect="1" noChangeArrowheads="1"/>
          </p:cNvPicPr>
          <p:nvPr/>
        </p:nvPicPr>
        <p:blipFill rotWithShape="1">
          <a:blip r:embed="rId5">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fontScale="90000"/>
          </a:bodyPr>
          <a:lstStyle/>
          <a:p>
            <a:r>
              <a:rPr lang="en-US" dirty="0"/>
              <a:t>The Group Project – Tragedy 2 (Revisited)</a:t>
            </a:r>
          </a:p>
        </p:txBody>
      </p:sp>
      <p:pic>
        <p:nvPicPr>
          <p:cNvPr id="1026"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V="1">
            <a:off x="2057400" y="14991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896992"/>
            <a:ext cx="25146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2543175" y="1222177"/>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cxnSp>
        <p:nvCxnSpPr>
          <p:cNvPr id="13" name="Straight Connector 12"/>
          <p:cNvCxnSpPr/>
          <p:nvPr/>
        </p:nvCxnSpPr>
        <p:spPr>
          <a:xfrm flipV="1">
            <a:off x="2085975" y="4746999"/>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667000" y="4441534"/>
            <a:ext cx="1665841" cy="276999"/>
          </a:xfrm>
          <a:prstGeom prst="rect">
            <a:avLst/>
          </a:prstGeom>
          <a:noFill/>
        </p:spPr>
        <p:txBody>
          <a:bodyPr wrap="none" numCol="1" rtlCol="0">
            <a:spAutoFit/>
          </a:bodyPr>
          <a:lstStyle/>
          <a:p>
            <a:r>
              <a:rPr lang="en-US" sz="1200" dirty="0">
                <a:latin typeface="Arial" panose="02080604020202020204" charset="0"/>
                <a:cs typeface="Arial" panose="02080604020202020204" charset="0"/>
              </a:rPr>
              <a:t>Programming Away…</a:t>
            </a:r>
          </a:p>
        </p:txBody>
      </p:sp>
      <p:pic>
        <p:nvPicPr>
          <p:cNvPr id="15" name="Picture 10" descr="Image result for html f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334125" y="3700224"/>
            <a:ext cx="251460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p:cNvCxnSpPr/>
          <p:nvPr/>
        </p:nvCxnSpPr>
        <p:spPr>
          <a:xfrm flipV="1">
            <a:off x="2112653" y="3095076"/>
            <a:ext cx="457200" cy="32793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79379" y="1741808"/>
            <a:ext cx="3668114" cy="2554545"/>
          </a:xfrm>
          <a:prstGeom prst="rect">
            <a:avLst/>
          </a:prstGeom>
          <a:noFill/>
        </p:spPr>
        <p:txBody>
          <a:bodyPr wrap="square" numCol="1" rtlCol="0">
            <a:spAutoFit/>
          </a:bodyPr>
          <a:lstStyle/>
          <a:p>
            <a:r>
              <a:rPr lang="en-US" sz="4000" b="1" dirty="0">
                <a:latin typeface="Arial" panose="02080604020202020204" charset="0"/>
                <a:cs typeface="Arial" panose="02080604020202020204" charset="0"/>
              </a:rPr>
              <a:t>OK.</a:t>
            </a:r>
          </a:p>
          <a:p>
            <a:r>
              <a:rPr lang="en-US" sz="4000" b="1" dirty="0">
                <a:latin typeface="Arial" panose="02080604020202020204" charset="0"/>
                <a:cs typeface="Arial" panose="02080604020202020204" charset="0"/>
              </a:rPr>
              <a:t>Delete. Delete. Delete. Delete.</a:t>
            </a:r>
          </a:p>
          <a:p>
            <a:r>
              <a:rPr lang="en-US" sz="4000" b="1" dirty="0">
                <a:latin typeface="Arial" panose="02080604020202020204" charset="0"/>
                <a:cs typeface="Arial" panose="02080604020202020204" charset="0"/>
              </a:rPr>
              <a:t>Delete. Delete</a:t>
            </a:r>
          </a:p>
        </p:txBody>
      </p:sp>
      <p:sp>
        <p:nvSpPr>
          <p:cNvPr id="19" name="Multiply 18"/>
          <p:cNvSpPr/>
          <p:nvPr/>
        </p:nvSpPr>
        <p:spPr>
          <a:xfrm>
            <a:off x="6481762" y="1162326"/>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0" name="Multiply 19"/>
          <p:cNvSpPr/>
          <p:nvPr/>
        </p:nvSpPr>
        <p:spPr>
          <a:xfrm>
            <a:off x="6443662" y="3855745"/>
            <a:ext cx="2219325" cy="2039992"/>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21" name="Picture 20" descr="http://www.50img.com/wp-content/uploads/2016/04/6358493125468533551700185372_8-kobe-bryant-legacy-reasons-why-kobe-bryant-should-retire.jpg"/>
          <p:cNvPicPr>
            <a:picLocks noChangeAspect="1" noChangeArrowheads="1"/>
          </p:cNvPicPr>
          <p:nvPr/>
        </p:nvPicPr>
        <p:blipFill rotWithShape="1">
          <a:blip r:embed="rId6">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a:bodyPr>
          <a:lstStyle/>
          <a:p>
            <a:r>
              <a:rPr lang="en-US" dirty="0"/>
              <a:t>The Group Project </a:t>
            </a:r>
            <a:r>
              <a:rPr lang="en-US" u="sng" dirty="0"/>
              <a:t>with version control</a:t>
            </a:r>
            <a:endParaRPr lang="en-US" dirty="0"/>
          </a:p>
        </p:txBody>
      </p:sp>
      <p:sp>
        <p:nvSpPr>
          <p:cNvPr id="21" name="TextBox 20"/>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Main Branch </a:t>
            </a:r>
            <a:r>
              <a:rPr lang="en-US" b="1" dirty="0">
                <a:latin typeface="Arial" panose="02080604020202020204" charset="0"/>
                <a:cs typeface="Arial" panose="02080604020202020204" charset="0"/>
              </a:rPr>
              <a:t>(SpongeBob's)</a:t>
            </a:r>
          </a:p>
        </p:txBody>
      </p:sp>
      <p:sp>
        <p:nvSpPr>
          <p:cNvPr id="22" name="TextBox 21"/>
          <p:cNvSpPr txBox="1"/>
          <p:nvPr/>
        </p:nvSpPr>
        <p:spPr>
          <a:xfrm>
            <a:off x="5088177" y="5807273"/>
            <a:ext cx="2420278"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Kiss Dude’s Branch </a:t>
            </a:r>
          </a:p>
        </p:txBody>
      </p:sp>
      <p:pic>
        <p:nvPicPr>
          <p:cNvPr id="23"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2693384" y="242277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1</a:t>
            </a:r>
          </a:p>
        </p:txBody>
      </p:sp>
      <p:sp>
        <p:nvSpPr>
          <p:cNvPr id="28" name="Rectangle 27"/>
          <p:cNvSpPr/>
          <p:nvPr/>
        </p:nvSpPr>
        <p:spPr>
          <a:xfrm>
            <a:off x="3813160" y="241995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2</a:t>
            </a:r>
          </a:p>
        </p:txBody>
      </p:sp>
      <p:sp>
        <p:nvSpPr>
          <p:cNvPr id="29" name="Rectangle 28"/>
          <p:cNvSpPr/>
          <p:nvPr/>
        </p:nvSpPr>
        <p:spPr>
          <a:xfrm>
            <a:off x="4893890"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3</a:t>
            </a:r>
          </a:p>
        </p:txBody>
      </p:sp>
      <p:sp>
        <p:nvSpPr>
          <p:cNvPr id="30" name="Rectangle 29"/>
          <p:cNvSpPr/>
          <p:nvPr/>
        </p:nvSpPr>
        <p:spPr>
          <a:xfrm>
            <a:off x="6149076"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4</a:t>
            </a:r>
          </a:p>
        </p:txBody>
      </p:sp>
      <p:cxnSp>
        <p:nvCxnSpPr>
          <p:cNvPr id="31" name="Straight Arrow Connector 30"/>
          <p:cNvCxnSpPr>
            <a:stCxn id="23" idx="3"/>
            <a:endCxn id="2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35"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927624" y="4885578"/>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36" name="Multiply 35"/>
          <p:cNvSpPr/>
          <p:nvPr/>
        </p:nvSpPr>
        <p:spPr>
          <a:xfrm>
            <a:off x="5898180" y="4914550"/>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37" name="Multiply 36"/>
          <p:cNvSpPr/>
          <p:nvPr/>
        </p:nvSpPr>
        <p:spPr>
          <a:xfrm>
            <a:off x="5868736" y="1542662"/>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38" name="Curved Connector 37"/>
          <p:cNvCxnSpPr/>
          <p:nvPr/>
        </p:nvCxnSpPr>
        <p:spPr>
          <a:xfrm rot="5400000" flipH="1" flipV="1">
            <a:off x="5146756" y="3645093"/>
            <a:ext cx="2572935" cy="12273"/>
          </a:xfrm>
          <a:prstGeom prst="curvedConnector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2819400" y="3458141"/>
            <a:ext cx="3836615" cy="307777"/>
          </a:xfrm>
          <a:prstGeom prst="rect">
            <a:avLst/>
          </a:prstGeom>
          <a:noFill/>
        </p:spPr>
        <p:txBody>
          <a:bodyPr wrap="square" numCol="1" rtlCol="0">
            <a:spAutoFit/>
          </a:bodyPr>
          <a:lstStyle/>
          <a:p>
            <a:r>
              <a:rPr lang="en-US" sz="1400" dirty="0">
                <a:latin typeface="Arial" panose="02080604020202020204" charset="0"/>
                <a:cs typeface="Arial" panose="02080604020202020204" charset="0"/>
              </a:rPr>
              <a:t>Kiss Dude </a:t>
            </a:r>
            <a:r>
              <a:rPr lang="en-US" sz="1400" b="1" dirty="0">
                <a:latin typeface="Arial" panose="02080604020202020204" charset="0"/>
                <a:cs typeface="Arial" panose="02080604020202020204" charset="0"/>
              </a:rPr>
              <a:t>pushes </a:t>
            </a:r>
            <a:r>
              <a:rPr lang="en-US" sz="1400" dirty="0">
                <a:latin typeface="Arial" panose="02080604020202020204" charset="0"/>
                <a:cs typeface="Arial" panose="02080604020202020204" charset="0"/>
              </a:rPr>
              <a:t>his (bad) code deletions.</a:t>
            </a:r>
            <a:endParaRPr lang="en-US" sz="1400" u="sng" dirty="0">
              <a:latin typeface="Arial" panose="02080604020202020204" charset="0"/>
              <a:cs typeface="Arial" panose="02080604020202020204" charset="0"/>
            </a:endParaRPr>
          </a:p>
        </p:txBody>
      </p:sp>
      <p:pic>
        <p:nvPicPr>
          <p:cNvPr id="40"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4656131"/>
            <a:ext cx="1239406" cy="1520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99" y="0"/>
            <a:ext cx="6029325" cy="653854"/>
          </a:xfrm>
        </p:spPr>
        <p:txBody>
          <a:bodyPr numCol="1">
            <a:normAutofit/>
          </a:bodyPr>
          <a:lstStyle/>
          <a:p>
            <a:r>
              <a:rPr lang="en-US" dirty="0"/>
              <a:t>The Group Project </a:t>
            </a:r>
            <a:r>
              <a:rPr lang="en-US" u="sng" dirty="0"/>
              <a:t>with version control</a:t>
            </a:r>
          </a:p>
        </p:txBody>
      </p:sp>
      <p:pic>
        <p:nvPicPr>
          <p:cNvPr id="40" name="Picture 2" descr="http://images.huffingtonpost.com/2015-07-14-1436902565-6235018-SpongeBob_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http://showbizgeek.com/wp-content/uploads/2013/09/Screen-Shot-2013-09-12-at-13.00.23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609600" y="4656131"/>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2462635" y="1061591"/>
            <a:ext cx="3241015"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Main Branch </a:t>
            </a:r>
            <a:r>
              <a:rPr lang="en-US" b="1" dirty="0">
                <a:latin typeface="Arial" panose="02080604020202020204" charset="0"/>
                <a:cs typeface="Arial" panose="02080604020202020204" charset="0"/>
              </a:rPr>
              <a:t>(SpongeBob's)</a:t>
            </a:r>
          </a:p>
        </p:txBody>
      </p:sp>
      <p:sp>
        <p:nvSpPr>
          <p:cNvPr id="42" name="TextBox 41"/>
          <p:cNvSpPr txBox="1"/>
          <p:nvPr/>
        </p:nvSpPr>
        <p:spPr>
          <a:xfrm>
            <a:off x="5336129" y="5807273"/>
            <a:ext cx="2420278" cy="369332"/>
          </a:xfrm>
          <a:prstGeom prst="rect">
            <a:avLst/>
          </a:prstGeom>
          <a:noFill/>
        </p:spPr>
        <p:txBody>
          <a:bodyPr wrap="none" numCol="1" rtlCol="0">
            <a:spAutoFit/>
          </a:bodyPr>
          <a:lstStyle/>
          <a:p>
            <a:r>
              <a:rPr lang="en-US" b="1" u="sng" dirty="0">
                <a:latin typeface="Arial" panose="02080604020202020204" charset="0"/>
                <a:cs typeface="Arial" panose="02080604020202020204" charset="0"/>
              </a:rPr>
              <a:t>Kiss Dude’s Branch </a:t>
            </a:r>
          </a:p>
        </p:txBody>
      </p:sp>
      <p:pic>
        <p:nvPicPr>
          <p:cNvPr id="43"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475398" y="1512502"/>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3611076" y="1504881"/>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4746754" y="150287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882432" y="1502872"/>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2693384" y="242277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1</a:t>
            </a:r>
          </a:p>
        </p:txBody>
      </p:sp>
      <p:sp>
        <p:nvSpPr>
          <p:cNvPr id="48" name="Rectangle 47"/>
          <p:cNvSpPr/>
          <p:nvPr/>
        </p:nvSpPr>
        <p:spPr>
          <a:xfrm>
            <a:off x="3813160" y="2419959"/>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2</a:t>
            </a:r>
          </a:p>
        </p:txBody>
      </p:sp>
      <p:sp>
        <p:nvSpPr>
          <p:cNvPr id="49" name="Rectangle 48"/>
          <p:cNvSpPr/>
          <p:nvPr/>
        </p:nvSpPr>
        <p:spPr>
          <a:xfrm>
            <a:off x="4893890"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3</a:t>
            </a:r>
          </a:p>
        </p:txBody>
      </p:sp>
      <p:sp>
        <p:nvSpPr>
          <p:cNvPr id="50" name="Rectangle 49"/>
          <p:cNvSpPr/>
          <p:nvPr/>
        </p:nvSpPr>
        <p:spPr>
          <a:xfrm>
            <a:off x="6149076" y="2426920"/>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4</a:t>
            </a:r>
          </a:p>
        </p:txBody>
      </p:sp>
      <p:cxnSp>
        <p:nvCxnSpPr>
          <p:cNvPr id="51" name="Straight Arrow Connector 50"/>
          <p:cNvCxnSpPr>
            <a:stCxn id="43" idx="3"/>
            <a:endCxn id="44" idx="1"/>
          </p:cNvCxnSpPr>
          <p:nvPr/>
        </p:nvCxnSpPr>
        <p:spPr>
          <a:xfrm flipV="1">
            <a:off x="3356233" y="1945299"/>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4491911" y="1945298"/>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630893" y="1935667"/>
            <a:ext cx="254843" cy="7621"/>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pic>
        <p:nvPicPr>
          <p:cNvPr id="54"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5927624" y="4885578"/>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55" name="Multiply 54"/>
          <p:cNvSpPr/>
          <p:nvPr/>
        </p:nvSpPr>
        <p:spPr>
          <a:xfrm>
            <a:off x="5898180" y="4914550"/>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56" name="Multiply 55"/>
          <p:cNvSpPr/>
          <p:nvPr/>
        </p:nvSpPr>
        <p:spPr>
          <a:xfrm>
            <a:off x="5868736" y="1542662"/>
            <a:ext cx="901689" cy="828828"/>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pic>
        <p:nvPicPr>
          <p:cNvPr id="57" name="Picture 10" descr="Image result for html fil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996693" y="1495249"/>
            <a:ext cx="880835" cy="880835"/>
          </a:xfrm>
          <a:prstGeom prst="rect">
            <a:avLst/>
          </a:prstGeom>
          <a:noFill/>
          <a:extLst>
            <a:ext uri="{909E8E84-426E-40DD-AFC4-6F175D3DCCD1}">
              <a14:hiddenFill xmlns:a14="http://schemas.microsoft.com/office/drawing/2010/main">
                <a:solidFill>
                  <a:srgbClr val="FFFFFF"/>
                </a:solidFill>
              </a14:hiddenFill>
            </a:ext>
          </a:extLst>
        </p:spPr>
      </p:pic>
      <p:sp>
        <p:nvSpPr>
          <p:cNvPr id="58" name="Rectangle 57"/>
          <p:cNvSpPr/>
          <p:nvPr/>
        </p:nvSpPr>
        <p:spPr>
          <a:xfrm>
            <a:off x="7143829" y="2419296"/>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5</a:t>
            </a:r>
          </a:p>
        </p:txBody>
      </p:sp>
      <p:cxnSp>
        <p:nvCxnSpPr>
          <p:cNvPr id="59" name="Curved Connector 58"/>
          <p:cNvCxnSpPr/>
          <p:nvPr/>
        </p:nvCxnSpPr>
        <p:spPr>
          <a:xfrm rot="5400000" flipH="1" flipV="1">
            <a:off x="6457287" y="1235423"/>
            <a:ext cx="7624" cy="2249939"/>
          </a:xfrm>
          <a:prstGeom prst="curvedConnector3">
            <a:avLst>
              <a:gd name="adj1" fmla="val -10619452"/>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5043130" y="3421308"/>
            <a:ext cx="3181287" cy="523220"/>
          </a:xfrm>
          <a:prstGeom prst="rect">
            <a:avLst/>
          </a:prstGeom>
          <a:noFill/>
        </p:spPr>
        <p:txBody>
          <a:bodyPr wrap="square" numCol="1" rtlCol="0">
            <a:spAutoFit/>
          </a:bodyPr>
          <a:lstStyle/>
          <a:p>
            <a:r>
              <a:rPr lang="en-US" sz="1400" dirty="0">
                <a:latin typeface="Arial" panose="02080604020202020204" charset="0"/>
                <a:cs typeface="Arial" panose="02080604020202020204" charset="0"/>
              </a:rPr>
              <a:t>But this time, SpongeBob </a:t>
            </a:r>
            <a:r>
              <a:rPr lang="en-US" sz="1400" b="1" u="sng" dirty="0">
                <a:latin typeface="Arial" panose="02080604020202020204" charset="0"/>
                <a:cs typeface="Arial" panose="02080604020202020204" charset="0"/>
              </a:rPr>
              <a:t>rolls back</a:t>
            </a:r>
            <a:r>
              <a:rPr lang="en-US" sz="1400" dirty="0">
                <a:latin typeface="Arial" panose="02080604020202020204" charset="0"/>
                <a:cs typeface="Arial" panose="02080604020202020204" charset="0"/>
              </a:rPr>
              <a:t> the code to an earlier version.</a:t>
            </a:r>
            <a:endParaRPr lang="en-US" sz="1400" u="sng" dirty="0">
              <a:latin typeface="Arial" panose="02080604020202020204" charset="0"/>
              <a:cs typeface="Arial" panose="02080604020202020204" charset="0"/>
            </a:endParaRPr>
          </a:p>
        </p:txBody>
      </p:sp>
    </p:spTree>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http://www.50img.com/wp-content/uploads/2016/04/6358493125468533551700185372_8-kobe-bryant-legacy-reasons-why-kobe-bryant-should-retire.jpg"/>
          <p:cNvPicPr>
            <a:picLocks noChangeAspect="1" noChangeArrowheads="1"/>
          </p:cNvPicPr>
          <p:nvPr/>
        </p:nvPicPr>
        <p:blipFill rotWithShape="1">
          <a:blip r:embed="rId3">
            <a:extLst>
              <a:ext uri="{28A0092B-C50C-407E-A947-70E740481C1C}">
                <a14:useLocalDpi xmlns:a14="http://schemas.microsoft.com/office/drawing/2010/main" val="0"/>
              </a:ext>
            </a:extLst>
          </a:blip>
          <a:srcRect l="31599" r="27629"/>
          <a:stretch>
            <a:fillRect/>
          </a:stretch>
        </p:blipFill>
        <p:spPr>
          <a:xfrm>
            <a:off x="609600" y="4599075"/>
            <a:ext cx="1219200" cy="1520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numCol="1"/>
          <a:lstStyle/>
          <a:p>
            <a:r>
              <a:rPr lang="en-US" dirty="0"/>
              <a:t>The Group Project</a:t>
            </a:r>
          </a:p>
        </p:txBody>
      </p:sp>
      <p:pic>
        <p:nvPicPr>
          <p:cNvPr id="1026" name="Picture 2" descr="http://images.huffingtonpost.com/2015-07-14-1436902565-6235018-SpongeBob_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87180" y="1154008"/>
            <a:ext cx="1741604" cy="144237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howbizgeek.com/wp-content/uploads/2013/09/Screen-Shot-2013-09-12-at-13.00.23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609600" y="2781875"/>
            <a:ext cx="1239406" cy="152047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514600" y="2747663"/>
            <a:ext cx="6558643" cy="1169551"/>
          </a:xfrm>
          <a:prstGeom prst="rect">
            <a:avLst/>
          </a:prstGeom>
          <a:noFill/>
        </p:spPr>
        <p:txBody>
          <a:bodyPr wrap="square" numCol="1" rtlCol="0">
            <a:spAutoFit/>
          </a:bodyPr>
          <a:lstStyle/>
          <a:p>
            <a:r>
              <a:rPr lang="en-US" sz="4000" b="1" u="sng" dirty="0">
                <a:latin typeface="Arial" panose="02080604020202020204" charset="0"/>
                <a:cs typeface="Arial" panose="02080604020202020204" charset="0"/>
              </a:rPr>
              <a:t>Lesson: </a:t>
            </a:r>
          </a:p>
          <a:p>
            <a:r>
              <a:rPr lang="en-US" sz="3000" b="1" dirty="0">
                <a:latin typeface="Arial" panose="02080604020202020204" charset="0"/>
                <a:cs typeface="Arial" panose="02080604020202020204" charset="0"/>
              </a:rPr>
              <a:t>You should use Version Control!</a:t>
            </a:r>
          </a:p>
        </p:txBody>
      </p:sp>
      <p:sp>
        <p:nvSpPr>
          <p:cNvPr id="10" name="Smiley Face 9"/>
          <p:cNvSpPr/>
          <p:nvPr/>
        </p:nvSpPr>
        <p:spPr>
          <a:xfrm>
            <a:off x="866775" y="1307708"/>
            <a:ext cx="720018" cy="720018"/>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1" name="Smiley Face 10"/>
          <p:cNvSpPr/>
          <p:nvPr/>
        </p:nvSpPr>
        <p:spPr>
          <a:xfrm>
            <a:off x="912862" y="3018430"/>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2" name="Smiley Face 11"/>
          <p:cNvSpPr/>
          <p:nvPr/>
        </p:nvSpPr>
        <p:spPr>
          <a:xfrm>
            <a:off x="769987" y="4685381"/>
            <a:ext cx="673931" cy="673931"/>
          </a:xfrm>
          <a:prstGeom prst="smileyFace">
            <a:avLst>
              <a:gd name="adj" fmla="val 4653"/>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escape a “</a:t>
            </a:r>
            <a:r>
              <a:rPr lang="en-US" sz="2400" u="sng" dirty="0">
                <a:latin typeface="Arial" panose="02080604020202020204" charset="0"/>
                <a:cs typeface="Arial" panose="02080604020202020204" charset="0"/>
              </a:rPr>
              <a:t>dead-end job</a:t>
            </a:r>
            <a:r>
              <a:rPr lang="en-US" sz="2400" dirty="0">
                <a:latin typeface="Arial" panose="02080604020202020204" charset="0"/>
                <a:cs typeface="Arial" panose="0208060402020202020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pursue a “</a:t>
            </a:r>
            <a:r>
              <a:rPr lang="en-US" sz="2400" u="sng" dirty="0">
                <a:latin typeface="Arial" panose="02080604020202020204" charset="0"/>
                <a:cs typeface="Arial" panose="02080604020202020204" charset="0"/>
              </a:rPr>
              <a:t>dream</a:t>
            </a:r>
            <a:r>
              <a:rPr lang="en-US" sz="2400" dirty="0">
                <a:latin typeface="Arial" panose="02080604020202020204" charset="0"/>
                <a:cs typeface="Arial" panose="0208060402020202020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able to “</a:t>
            </a:r>
            <a:r>
              <a:rPr lang="en-US" sz="2400" u="sng" dirty="0">
                <a:latin typeface="Arial" panose="02080604020202020204" charset="0"/>
                <a:cs typeface="Arial" panose="02080604020202020204" charset="0"/>
              </a:rPr>
              <a:t>create</a:t>
            </a:r>
            <a:r>
              <a:rPr lang="en-US" sz="2400" dirty="0">
                <a:latin typeface="Arial" panose="02080604020202020204" charset="0"/>
                <a:cs typeface="Arial" panose="0208060402020202020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follow a “</a:t>
            </a:r>
            <a:r>
              <a:rPr lang="en-US" sz="2400" u="sng" dirty="0">
                <a:latin typeface="Arial" panose="02080604020202020204" charset="0"/>
                <a:cs typeface="Arial" panose="02080604020202020204" charset="0"/>
              </a:rPr>
              <a:t>fascination</a:t>
            </a:r>
            <a:r>
              <a:rPr lang="en-US" sz="2400" dirty="0">
                <a:latin typeface="Arial" panose="02080604020202020204" charset="0"/>
                <a:cs typeface="Arial" panose="0208060402020202020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stability</a:t>
            </a:r>
            <a:r>
              <a:rPr lang="en-US" sz="2400" dirty="0">
                <a:latin typeface="Arial" panose="02080604020202020204" charset="0"/>
                <a:cs typeface="Arial" panose="0208060402020202020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freedom</a:t>
            </a:r>
            <a:r>
              <a:rPr lang="en-US" sz="2400" dirty="0">
                <a:latin typeface="Arial" panose="02080604020202020204" charset="0"/>
                <a:cs typeface="Arial" panose="0208060402020202020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
            </a:r>
            <a:r>
              <a:rPr lang="en-US" sz="2400" u="sng" dirty="0">
                <a:latin typeface="Arial" panose="02080604020202020204" charset="0"/>
                <a:cs typeface="Arial" panose="02080604020202020204" charset="0"/>
              </a:rPr>
              <a:t>challenge</a:t>
            </a:r>
            <a:r>
              <a:rPr lang="en-US" sz="2400" dirty="0">
                <a:latin typeface="Arial" panose="02080604020202020204" charset="0"/>
                <a:cs typeface="Arial" panose="0208060402020202020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80604020202020204" charset="0"/>
                <a:cs typeface="Arial" panose="0208060402020202020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 “</a:t>
            </a:r>
            <a:r>
              <a:rPr lang="en-US" sz="2400" u="sng" dirty="0">
                <a:latin typeface="Arial" panose="02080604020202020204" charset="0"/>
                <a:cs typeface="Arial" panose="02080604020202020204" charset="0"/>
              </a:rPr>
              <a:t>role model</a:t>
            </a:r>
            <a:r>
              <a:rPr lang="en-US" sz="2400" dirty="0">
                <a:latin typeface="Arial" panose="02080604020202020204" charset="0"/>
                <a:cs typeface="Arial" panose="0208060402020202020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80604020202020204" charset="0"/>
                <a:ea typeface="Roboto" pitchFamily="2" charset="0"/>
                <a:cs typeface="Arial" panose="02080604020202020204" charset="0"/>
              </a:rPr>
              <a:t>Turn to your neighbor, and have one of you explain to the other:</a:t>
            </a:r>
          </a:p>
          <a:p>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The concept of version control.</a:t>
            </a:r>
          </a:p>
          <a:p>
            <a:endParaRPr lang="en-US" sz="2000" b="1" dirty="0">
              <a:latin typeface="Arial" panose="02080604020202020204" charset="0"/>
              <a:ea typeface="Roboto" pitchFamily="2" charset="0"/>
              <a:cs typeface="Arial" panose="02080604020202020204" charset="0"/>
            </a:endParaRPr>
          </a:p>
          <a:p>
            <a:r>
              <a:rPr lang="en-US" sz="2000" b="1" u="sng" dirty="0">
                <a:latin typeface="Arial" panose="02080604020202020204" charset="0"/>
                <a:ea typeface="Roboto" pitchFamily="2" charset="0"/>
                <a:cs typeface="Arial" panose="02080604020202020204" charset="0"/>
              </a:rPr>
              <a:t>Then the other should explain:</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Two of the key advantages to using a version control system. </a:t>
            </a:r>
          </a:p>
          <a:p>
            <a:endParaRPr lang="en-US" sz="2000" b="1" dirty="0">
              <a:latin typeface="Arial" panose="02080604020202020204" charset="0"/>
              <a:ea typeface="Roboto" pitchFamily="2" charset="0"/>
              <a:cs typeface="Arial" panose="0208060402020202020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Suggested Time: </a:t>
            </a:r>
            <a:r>
              <a:rPr lang="en-US" dirty="0">
                <a:latin typeface="Arial" panose="02080604020202020204" charset="0"/>
                <a:ea typeface="Roboto" pitchFamily="2" charset="0"/>
                <a:cs typeface="Arial" panose="02080604020202020204" charset="0"/>
              </a:rPr>
              <a:t>3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GitHub is a Web-Based hosting service to store code online.</a:t>
            </a:r>
          </a:p>
          <a:p>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allows developers to </a:t>
            </a:r>
            <a:r>
              <a:rPr lang="en-US" sz="2400" b="1" dirty="0">
                <a:solidFill>
                  <a:schemeClr val="bg1"/>
                </a:solidFill>
                <a:latin typeface="Arial" panose="02080604020202020204" charset="0"/>
                <a:cs typeface="Arial" panose="02080604020202020204" charset="0"/>
              </a:rPr>
              <a:t>pull</a:t>
            </a:r>
            <a:r>
              <a:rPr lang="en-US" sz="2400" dirty="0">
                <a:solidFill>
                  <a:schemeClr val="bg1"/>
                </a:solidFill>
                <a:latin typeface="Arial" panose="02080604020202020204" charset="0"/>
                <a:cs typeface="Arial" panose="02080604020202020204" charset="0"/>
              </a:rPr>
              <a:t> (download) code or </a:t>
            </a:r>
            <a:r>
              <a:rPr lang="en-US" sz="2400" b="1" dirty="0">
                <a:solidFill>
                  <a:schemeClr val="bg1"/>
                </a:solidFill>
                <a:latin typeface="Arial" panose="02080604020202020204" charset="0"/>
                <a:cs typeface="Arial" panose="02080604020202020204" charset="0"/>
              </a:rPr>
              <a:t>push</a:t>
            </a:r>
            <a:r>
              <a:rPr lang="en-US" sz="2400" dirty="0">
                <a:solidFill>
                  <a:schemeClr val="bg1"/>
                </a:solidFill>
                <a:latin typeface="Arial" panose="02080604020202020204" charset="0"/>
                <a:cs typeface="Arial" panose="02080604020202020204" charset="0"/>
              </a:rPr>
              <a:t> (upload) code to the same </a:t>
            </a:r>
            <a:r>
              <a:rPr lang="en-US" sz="2400" b="1" dirty="0">
                <a:solidFill>
                  <a:schemeClr val="bg1"/>
                </a:solidFill>
                <a:latin typeface="Arial" panose="02080604020202020204" charset="0"/>
                <a:cs typeface="Arial" panose="02080604020202020204" charset="0"/>
              </a:rPr>
              <a:t>repository </a:t>
            </a:r>
            <a:r>
              <a:rPr lang="en-US" sz="2400" dirty="0">
                <a:solidFill>
                  <a:schemeClr val="bg1"/>
                </a:solidFill>
                <a:latin typeface="Arial" panose="02080604020202020204" charset="0"/>
                <a:cs typeface="Arial" panose="02080604020202020204" charset="0"/>
              </a:rPr>
              <a:t>(directory). </a:t>
            </a:r>
          </a:p>
          <a:p>
            <a:pPr marL="285750" indent="-285750">
              <a:buFont typeface="Arial" panose="02080604020202020204" charset="0"/>
              <a:buChar char="•"/>
            </a:pPr>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also allows developers to </a:t>
            </a:r>
            <a:r>
              <a:rPr lang="en-US" sz="2400" b="1" dirty="0">
                <a:solidFill>
                  <a:schemeClr val="bg1"/>
                </a:solidFill>
                <a:latin typeface="Arial" panose="02080604020202020204" charset="0"/>
                <a:cs typeface="Arial" panose="02080604020202020204" charset="0"/>
              </a:rPr>
              <a:t>view histories </a:t>
            </a:r>
            <a:r>
              <a:rPr lang="en-US" sz="2400" dirty="0">
                <a:solidFill>
                  <a:schemeClr val="bg1"/>
                </a:solidFill>
                <a:latin typeface="Arial" panose="02080604020202020204" charset="0"/>
                <a:cs typeface="Arial" panose="02080604020202020204" charset="0"/>
              </a:rPr>
              <a:t>of code changes and to </a:t>
            </a:r>
            <a:r>
              <a:rPr lang="en-US" sz="2400" b="1" dirty="0">
                <a:solidFill>
                  <a:schemeClr val="bg1"/>
                </a:solidFill>
                <a:latin typeface="Arial" panose="02080604020202020204" charset="0"/>
                <a:cs typeface="Arial" panose="02080604020202020204" charset="0"/>
              </a:rPr>
              <a:t>track issues</a:t>
            </a:r>
            <a:r>
              <a:rPr lang="en-US" sz="2400" dirty="0">
                <a:solidFill>
                  <a:schemeClr val="bg1"/>
                </a:solidFill>
                <a:latin typeface="Arial" panose="02080604020202020204" charset="0"/>
                <a:cs typeface="Arial" panose="0208060402020202020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a:fillRect/>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Pushing and Pulling to GitHub</a:t>
            </a:r>
          </a:p>
        </p:txBody>
      </p:sp>
      <p:sp>
        <p:nvSpPr>
          <p:cNvPr id="3" name="Rectangle 2"/>
          <p:cNvSpPr/>
          <p:nvPr/>
        </p:nvSpPr>
        <p:spPr>
          <a:xfrm>
            <a:off x="0" y="864932"/>
            <a:ext cx="9144000" cy="1520848"/>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cxnSp>
        <p:nvCxnSpPr>
          <p:cNvPr id="4" name="Straight Connector 3"/>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pic>
        <p:nvPicPr>
          <p:cNvPr id="9"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2133600" y="123082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3269278" y="1223203"/>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404956" y="1221195"/>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descr="Image result for html fil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5540634" y="1221194"/>
            <a:ext cx="880835" cy="88083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dn.tutsplus.com/net/uploads/2013/08/github-collab-retina-preview.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a:xfrm>
            <a:off x="235034" y="855284"/>
            <a:ext cx="1511559" cy="151155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Elbow Connector 13"/>
          <p:cNvCxnSpPr>
            <a:stCxn id="9" idx="2"/>
          </p:cNvCxnSpPr>
          <p:nvPr/>
        </p:nvCxnSpPr>
        <p:spPr>
          <a:xfrm rot="5400000">
            <a:off x="1596343" y="2007502"/>
            <a:ext cx="873518"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418356" y="867752"/>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1</a:t>
            </a:r>
          </a:p>
        </p:txBody>
      </p:sp>
      <p:sp>
        <p:nvSpPr>
          <p:cNvPr id="16" name="Rectangle 15"/>
          <p:cNvSpPr/>
          <p:nvPr/>
        </p:nvSpPr>
        <p:spPr>
          <a:xfrm>
            <a:off x="3538132" y="864932"/>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2</a:t>
            </a:r>
          </a:p>
        </p:txBody>
      </p:sp>
      <p:sp>
        <p:nvSpPr>
          <p:cNvPr id="17" name="Rectangle 16"/>
          <p:cNvSpPr/>
          <p:nvPr/>
        </p:nvSpPr>
        <p:spPr>
          <a:xfrm>
            <a:off x="4618862" y="871893"/>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3</a:t>
            </a:r>
          </a:p>
        </p:txBody>
      </p:sp>
      <p:sp>
        <p:nvSpPr>
          <p:cNvPr id="18" name="Rectangle 17"/>
          <p:cNvSpPr/>
          <p:nvPr/>
        </p:nvSpPr>
        <p:spPr>
          <a:xfrm>
            <a:off x="5874048" y="871893"/>
            <a:ext cx="298480" cy="338554"/>
          </a:xfrm>
          <a:prstGeom prst="rect">
            <a:avLst/>
          </a:prstGeom>
        </p:spPr>
        <p:txBody>
          <a:bodyPr wrap="none" numCol="1">
            <a:spAutoFit/>
          </a:bodyPr>
          <a:lstStyle/>
          <a:p>
            <a:r>
              <a:rPr lang="en-US" sz="1600" b="1" dirty="0">
                <a:latin typeface="Arial" panose="02080604020202020204" charset="0"/>
                <a:cs typeface="Arial" panose="02080604020202020204" charset="0"/>
              </a:rPr>
              <a:t>4</a:t>
            </a:r>
          </a:p>
        </p:txBody>
      </p:sp>
      <p:cxnSp>
        <p:nvCxnSpPr>
          <p:cNvPr id="19" name="Elbow Connector 18"/>
          <p:cNvCxnSpPr>
            <a:stCxn id="6" idx="3"/>
            <a:endCxn id="10" idx="2"/>
          </p:cNvCxnSpPr>
          <p:nvPr/>
        </p:nvCxnSpPr>
        <p:spPr>
          <a:xfrm flipV="1">
            <a:off x="1492186" y="2104038"/>
            <a:ext cx="2217510" cy="1238117"/>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563804" y="2546408"/>
            <a:ext cx="1010213"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Pull Code</a:t>
            </a:r>
          </a:p>
        </p:txBody>
      </p:sp>
      <p:sp>
        <p:nvSpPr>
          <p:cNvPr id="21" name="TextBox 20"/>
          <p:cNvSpPr txBox="1"/>
          <p:nvPr/>
        </p:nvSpPr>
        <p:spPr>
          <a:xfrm>
            <a:off x="2588153" y="2962181"/>
            <a:ext cx="1119217"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Push Code</a:t>
            </a:r>
          </a:p>
        </p:txBody>
      </p:sp>
      <p:cxnSp>
        <p:nvCxnSpPr>
          <p:cNvPr id="22" name="Elbow Connector 21"/>
          <p:cNvCxnSpPr>
            <a:endCxn id="8" idx="3"/>
          </p:cNvCxnSpPr>
          <p:nvPr/>
        </p:nvCxnSpPr>
        <p:spPr>
          <a:xfrm rot="5400000">
            <a:off x="843226" y="2749121"/>
            <a:ext cx="2379753"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flipV="1">
            <a:off x="1563804" y="2086394"/>
            <a:ext cx="3152259" cy="2602432"/>
          </a:xfrm>
          <a:prstGeom prst="bentConnector3">
            <a:avLst>
              <a:gd name="adj1" fmla="val 100361"/>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23112" y="4784183"/>
            <a:ext cx="1119217"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Push Code</a:t>
            </a:r>
          </a:p>
        </p:txBody>
      </p:sp>
      <p:sp>
        <p:nvSpPr>
          <p:cNvPr id="25" name="TextBox 24"/>
          <p:cNvSpPr txBox="1"/>
          <p:nvPr/>
        </p:nvSpPr>
        <p:spPr>
          <a:xfrm>
            <a:off x="1563804" y="4085073"/>
            <a:ext cx="1010213"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Pull Code</a:t>
            </a:r>
          </a:p>
        </p:txBody>
      </p:sp>
      <p:cxnSp>
        <p:nvCxnSpPr>
          <p:cNvPr id="26" name="Elbow Connector 25"/>
          <p:cNvCxnSpPr>
            <a:endCxn id="7" idx="3"/>
          </p:cNvCxnSpPr>
          <p:nvPr/>
        </p:nvCxnSpPr>
        <p:spPr>
          <a:xfrm rot="10800000" flipV="1">
            <a:off x="1505874" y="2214935"/>
            <a:ext cx="3653905" cy="3479415"/>
          </a:xfrm>
          <a:prstGeom prst="bentConnector3">
            <a:avLst>
              <a:gd name="adj1" fmla="val -398"/>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137222" y="5325806"/>
            <a:ext cx="1010213"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Pull Code</a:t>
            </a:r>
          </a:p>
        </p:txBody>
      </p:sp>
      <p:cxnSp>
        <p:nvCxnSpPr>
          <p:cNvPr id="28" name="Elbow Connector 27"/>
          <p:cNvCxnSpPr>
            <a:endCxn id="12" idx="2"/>
          </p:cNvCxnSpPr>
          <p:nvPr/>
        </p:nvCxnSpPr>
        <p:spPr>
          <a:xfrm flipV="1">
            <a:off x="1563804" y="2102029"/>
            <a:ext cx="4417248" cy="3935272"/>
          </a:xfrm>
          <a:prstGeom prst="bentConnector2">
            <a:avLst/>
          </a:prstGeom>
          <a:ln w="66675">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4861834" y="5744566"/>
            <a:ext cx="1119217"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Push Code</a:t>
            </a:r>
          </a:p>
        </p:txBody>
      </p:sp>
      <p:sp>
        <p:nvSpPr>
          <p:cNvPr id="30" name="TextBox 29"/>
          <p:cNvSpPr txBox="1"/>
          <p:nvPr/>
        </p:nvSpPr>
        <p:spPr>
          <a:xfrm>
            <a:off x="6571557" y="1442919"/>
            <a:ext cx="1447832" cy="307777"/>
          </a:xfrm>
          <a:prstGeom prst="rect">
            <a:avLst/>
          </a:prstGeom>
          <a:noFill/>
        </p:spPr>
        <p:txBody>
          <a:bodyPr wrap="none" numCol="1" rtlCol="0">
            <a:spAutoFit/>
          </a:bodyPr>
          <a:lstStyle/>
          <a:p>
            <a:r>
              <a:rPr lang="en-US" sz="1400" b="1" u="sng" dirty="0">
                <a:latin typeface="Arial" panose="02080604020202020204" charset="0"/>
                <a:cs typeface="Arial" panose="02080604020202020204" charset="0"/>
              </a:rPr>
              <a:t>GitHub Branch</a:t>
            </a:r>
          </a:p>
        </p:txBody>
      </p:sp>
      <p:pic>
        <p:nvPicPr>
          <p:cNvPr id="31" name="Picture 2" descr="http://images.huffingtonpost.com/2015-07-14-1436902565-6235018-SpongeBob_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a:xfrm>
            <a:off x="218508" y="2605319"/>
            <a:ext cx="1271352" cy="10529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howbizgeek.com/wp-content/uploads/2013/09/Screen-Shot-2013-09-12-at-13.00.23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a:xfrm>
            <a:off x="453871" y="3793644"/>
            <a:ext cx="904753" cy="1109930"/>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Elbow Connector 38"/>
          <p:cNvCxnSpPr/>
          <p:nvPr/>
        </p:nvCxnSpPr>
        <p:spPr>
          <a:xfrm rot="5400000">
            <a:off x="2201119" y="2772717"/>
            <a:ext cx="2379753" cy="1081832"/>
          </a:xfrm>
          <a:prstGeom prst="bentConnector2">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921699" y="4085073"/>
            <a:ext cx="1010213" cy="307777"/>
          </a:xfrm>
          <a:prstGeom prst="rect">
            <a:avLst/>
          </a:prstGeom>
          <a:noFill/>
        </p:spPr>
        <p:txBody>
          <a:bodyPr wrap="none" numCol="1" rtlCol="0">
            <a:spAutoFit/>
          </a:bodyPr>
          <a:lstStyle/>
          <a:p>
            <a:r>
              <a:rPr lang="en-US" sz="1400" b="1" dirty="0">
                <a:latin typeface="Arial" panose="02080604020202020204" charset="0"/>
                <a:cs typeface="Arial" panose="02080604020202020204" charset="0"/>
              </a:rPr>
              <a:t>Pull Code</a:t>
            </a:r>
          </a:p>
        </p:txBody>
      </p:sp>
      <p:pic>
        <p:nvPicPr>
          <p:cNvPr id="41" name="Picture 40" descr="http://www.50img.com/wp-content/uploads/2016/04/6358493125468533551700185372_8-kobe-bryant-legacy-reasons-why-kobe-bryant-should-retire.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1599" r="27629"/>
          <a:stretch>
            <a:fillRect/>
          </a:stretch>
        </p:blipFill>
        <p:spPr>
          <a:xfrm>
            <a:off x="440895" y="5134542"/>
            <a:ext cx="897769" cy="11196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a:t>
            </a:r>
          </a:p>
          <a:p>
            <a:pPr marL="742950" indent="-514350">
              <a:spcBef>
                <a:spcPts val="0"/>
              </a:spcBef>
              <a:buFont typeface="+mj-lt"/>
              <a:buAutoNum type="arabicPeriod"/>
            </a:pPr>
            <a:endParaRPr lang="en-US" sz="2800"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 </a:t>
            </a:r>
            <a:r>
              <a:rPr lang="en-US" dirty="0">
                <a:latin typeface="Arial" panose="02080604020202020204" charset="0"/>
                <a:ea typeface="Roboto" pitchFamily="2" charset="0"/>
                <a:cs typeface="Arial" panose="02080604020202020204" charset="0"/>
              </a:rPr>
              <a:t>– copies an entire repo (to begin).</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 </a:t>
            </a:r>
            <a:r>
              <a:rPr lang="en-US" dirty="0">
                <a:latin typeface="Arial" panose="02080604020202020204" charset="0"/>
                <a:ea typeface="Roboto" pitchFamily="2" charset="0"/>
                <a:cs typeface="Arial" panose="02080604020202020204" charset="0"/>
              </a:rPr>
              <a:t>– adds a file for inclusion in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 </a:t>
            </a:r>
            <a:r>
              <a:rPr lang="en-US" dirty="0">
                <a:latin typeface="Arial" panose="02080604020202020204" charset="0"/>
                <a:ea typeface="Roboto" pitchFamily="2" charset="0"/>
                <a:cs typeface="Arial" panose="02080604020202020204" charset="0"/>
              </a:rPr>
              <a:t>– notes a change to the local repo.</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r>
              <a:rPr lang="en-US" dirty="0">
                <a:latin typeface="Arial" panose="02080604020202020204" charset="0"/>
                <a:ea typeface="Roboto" pitchFamily="2" charset="0"/>
                <a:cs typeface="Arial" panose="02080604020202020204" charset="0"/>
              </a:rPr>
              <a:t>– sends changes to hosting service.</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 </a:t>
            </a:r>
            <a:r>
              <a:rPr lang="en-US" dirty="0">
                <a:latin typeface="Arial" panose="02080604020202020204" charset="0"/>
                <a:ea typeface="Roboto" pitchFamily="2" charset="0"/>
                <a:cs typeface="Arial" panose="02080604020202020204" charset="0"/>
              </a:rPr>
              <a:t>– downloads freshest version of repo.</a:t>
            </a: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Using GitHub and the Command Line:</a:t>
            </a:r>
          </a:p>
          <a:p>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Create a new </a:t>
            </a:r>
            <a:r>
              <a:rPr lang="en-US" b="1" dirty="0">
                <a:latin typeface="Arial" panose="02080604020202020204" charset="0"/>
                <a:ea typeface="Roboto" pitchFamily="2" charset="0"/>
                <a:cs typeface="Arial" panose="02080604020202020204" charset="0"/>
              </a:rPr>
              <a:t>public GitHub repository </a:t>
            </a:r>
            <a:r>
              <a:rPr lang="en-US" dirty="0">
                <a:latin typeface="Arial" panose="02080604020202020204" charset="0"/>
                <a:ea typeface="Roboto" pitchFamily="2" charset="0"/>
                <a:cs typeface="Arial" panose="02080604020202020204" charset="0"/>
              </a:rPr>
              <a:t>and name it whatever you like. Be sure to check the box for “initialize this repository with a README.”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Next, </a:t>
            </a:r>
            <a:r>
              <a:rPr lang="en-US" b="1" dirty="0">
                <a:latin typeface="Arial" panose="02080604020202020204" charset="0"/>
                <a:ea typeface="Roboto" pitchFamily="2" charset="0"/>
                <a:cs typeface="Arial" panose="02080604020202020204" charset="0"/>
              </a:rPr>
              <a:t>clone</a:t>
            </a:r>
            <a:r>
              <a:rPr lang="en-US" dirty="0">
                <a:latin typeface="Arial" panose="02080604020202020204" charset="0"/>
                <a:ea typeface="Roboto" pitchFamily="2" charset="0"/>
                <a:cs typeface="Arial" panose="02080604020202020204" charset="0"/>
              </a:rPr>
              <a:t> the repo to your local directory.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Then create an HTML file inside the local directory.</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Add</a:t>
            </a:r>
            <a:r>
              <a:rPr lang="en-US" dirty="0">
                <a:latin typeface="Arial" panose="02080604020202020204" charset="0"/>
                <a:ea typeface="Roboto" pitchFamily="2" charset="0"/>
                <a:cs typeface="Arial" panose="02080604020202020204" charset="0"/>
              </a:rPr>
              <a:t>, </a:t>
            </a:r>
            <a:r>
              <a:rPr lang="en-US" b="1" dirty="0">
                <a:latin typeface="Arial" panose="02080604020202020204" charset="0"/>
                <a:ea typeface="Roboto" pitchFamily="2" charset="0"/>
                <a:cs typeface="Arial" panose="02080604020202020204" charset="0"/>
              </a:rPr>
              <a:t>Commit</a:t>
            </a:r>
            <a:r>
              <a:rPr lang="en-US" dirty="0">
                <a:latin typeface="Arial" panose="02080604020202020204" charset="0"/>
                <a:ea typeface="Roboto" pitchFamily="2" charset="0"/>
                <a:cs typeface="Arial" panose="02080604020202020204" charset="0"/>
              </a:rPr>
              <a:t>, and </a:t>
            </a:r>
            <a:r>
              <a:rPr lang="en-US" b="1" dirty="0">
                <a:latin typeface="Arial" panose="02080604020202020204" charset="0"/>
                <a:ea typeface="Roboto" pitchFamily="2" charset="0"/>
                <a:cs typeface="Arial" panose="02080604020202020204" charset="0"/>
              </a:rPr>
              <a:t>Push</a:t>
            </a:r>
            <a:r>
              <a:rPr lang="en-US" dirty="0">
                <a:latin typeface="Arial" panose="02080604020202020204" charset="0"/>
                <a:ea typeface="Roboto" pitchFamily="2" charset="0"/>
                <a:cs typeface="Arial" panose="02080604020202020204" charset="0"/>
              </a:rPr>
              <a:t> the code to GitHub.</a:t>
            </a:r>
          </a:p>
          <a:p>
            <a:endParaRPr lang="en-US" sz="1600"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Find a partner in class, and </a:t>
            </a:r>
            <a:r>
              <a:rPr lang="en-US" b="1" u="sng" dirty="0">
                <a:latin typeface="Arial" panose="02080604020202020204" charset="0"/>
                <a:ea typeface="Roboto" pitchFamily="2" charset="0"/>
                <a:cs typeface="Arial" panose="02080604020202020204" charset="0"/>
              </a:rPr>
              <a:t>fork</a:t>
            </a:r>
            <a:r>
              <a:rPr lang="en-US" dirty="0">
                <a:latin typeface="Arial" panose="02080604020202020204" charset="0"/>
                <a:ea typeface="Roboto" pitchFamily="2" charset="0"/>
                <a:cs typeface="Arial" panose="02080604020202020204" charset="0"/>
              </a:rPr>
              <a:t> </a:t>
            </a:r>
            <a:r>
              <a:rPr lang="en-US" i="1" dirty="0">
                <a:latin typeface="Arial" panose="02080604020202020204" charset="0"/>
                <a:ea typeface="Roboto" pitchFamily="2" charset="0"/>
                <a:cs typeface="Arial" panose="02080604020202020204" charset="0"/>
              </a:rPr>
              <a:t>their </a:t>
            </a:r>
            <a:r>
              <a:rPr lang="en-US" dirty="0">
                <a:latin typeface="Arial" panose="02080604020202020204" charset="0"/>
                <a:ea typeface="Roboto" pitchFamily="2" charset="0"/>
                <a:cs typeface="Arial" panose="02080604020202020204" charset="0"/>
              </a:rPr>
              <a:t>repository to your own GitHub account. Clone this forked repository to your local directory.</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Add, Commit, and Push the code back to your forked copy. </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Finally, submit a </a:t>
            </a:r>
            <a:r>
              <a:rPr lang="en-US" b="1" dirty="0">
                <a:latin typeface="Arial" panose="02080604020202020204" charset="0"/>
                <a:ea typeface="Roboto" pitchFamily="2" charset="0"/>
                <a:cs typeface="Arial" panose="02080604020202020204" charset="0"/>
              </a:rPr>
              <a:t>pull request</a:t>
            </a:r>
            <a:r>
              <a:rPr lang="en-US" dirty="0">
                <a:latin typeface="Arial" panose="02080604020202020204" charset="0"/>
                <a:ea typeface="Roboto" pitchFamily="2" charset="0"/>
                <a:cs typeface="Arial" panose="0208060402020202020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 Add, Commit, Push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20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Follow this handy Guide!</a:t>
            </a:r>
          </a:p>
          <a:p>
            <a:pPr marL="285750" indent="-285750">
              <a:buFont typeface="Arial" panose="02080604020202020204" charset="0"/>
              <a:buChar char="•"/>
            </a:pPr>
            <a:endParaRPr lang="en-US" b="1"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Practice a few times on your own before our next class.</a:t>
            </a:r>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80604020202020204" charset="0"/>
                <a:cs typeface="Arial" panose="02080604020202020204" charset="0"/>
              </a:rPr>
              <a:t>https://www.codeschool.com/courses/try-git</a:t>
            </a: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As instructors, </a:t>
            </a:r>
          </a:p>
          <a:p>
            <a:pPr indent="0" algn="ctr">
              <a:spcBef>
                <a:spcPts val="0"/>
              </a:spcBef>
              <a:buNone/>
            </a:pPr>
            <a:r>
              <a:rPr lang="en-US" sz="3200" b="1" dirty="0">
                <a:latin typeface="Arial" panose="02080604020202020204" charset="0"/>
                <a:ea typeface="Roboto" pitchFamily="2" charset="0"/>
                <a:cs typeface="Arial" panose="02080604020202020204" charset="0"/>
              </a:rPr>
              <a:t>we take your goals </a:t>
            </a:r>
            <a:r>
              <a:rPr lang="en-US" sz="3200" b="1" u="sng" dirty="0">
                <a:latin typeface="Arial" panose="02080604020202020204" charset="0"/>
                <a:ea typeface="Roboto" pitchFamily="2" charset="0"/>
                <a:cs typeface="Arial" panose="02080604020202020204" charset="0"/>
              </a:rPr>
              <a:t>very, </a:t>
            </a:r>
            <a:r>
              <a:rPr lang="en-US" sz="3200" b="1" i="1" u="sng" dirty="0">
                <a:latin typeface="Arial" panose="02080604020202020204" charset="0"/>
                <a:ea typeface="Roboto" pitchFamily="2" charset="0"/>
                <a:cs typeface="Arial" panose="02080604020202020204" charset="0"/>
              </a:rPr>
              <a:t>very</a:t>
            </a:r>
            <a:r>
              <a:rPr lang="en-US" sz="3200" b="1" u="sng" dirty="0">
                <a:latin typeface="Arial" panose="02080604020202020204" charset="0"/>
                <a:ea typeface="Roboto" pitchFamily="2" charset="0"/>
                <a:cs typeface="Arial" panose="02080604020202020204" charset="0"/>
              </a:rPr>
              <a:t> seriously.</a:t>
            </a:r>
          </a:p>
          <a:p>
            <a:pPr indent="0" algn="ctr">
              <a:spcBef>
                <a:spcPts val="0"/>
              </a:spcBef>
              <a:buNone/>
            </a:pP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a:t>
            </a:r>
            <a:r>
              <a:rPr lang="x-none" altLang="en-US" dirty="0"/>
              <a:t>This Week</a:t>
            </a:r>
          </a:p>
        </p:txBody>
      </p:sp>
      <p:sp>
        <p:nvSpPr>
          <p:cNvPr id="4" name="TextBox 3"/>
          <p:cNvSpPr txBox="1"/>
          <p:nvPr/>
        </p:nvSpPr>
        <p:spPr>
          <a:xfrm>
            <a:off x="304800" y="914400"/>
            <a:ext cx="8686800" cy="4053840"/>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By Next Class </a:t>
            </a:r>
            <a:r>
              <a:rPr lang="x-none" altLang="en-US" sz="2000" b="1" dirty="0">
                <a:latin typeface="Arial" panose="02080604020202020204" charset="0"/>
                <a:ea typeface="Roboto" pitchFamily="2" charset="0"/>
                <a:cs typeface="Arial" panose="02080604020202020204" charset="0"/>
              </a:rPr>
              <a:t>You Should</a:t>
            </a:r>
            <a:r>
              <a:rPr lang="en-US" sz="2000" b="1"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Figure out where the GitHub Repo is for our class.</a:t>
            </a:r>
            <a:r>
              <a:rPr lang="en-US" sz="2000" dirty="0">
                <a:latin typeface="Arial" panose="02080604020202020204" charset="0"/>
                <a:ea typeface="Roboto" pitchFamily="2" charset="0"/>
                <a:cs typeface="Arial" panose="02080604020202020204" charset="0"/>
                <a:sym typeface="Wingdings" charset="2"/>
              </a:rPr>
              <a:t> </a:t>
            </a: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Terminal example from class today. </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HTML example from class today. </a:t>
            </a:r>
          </a:p>
          <a:p>
            <a:pPr marL="742950" lvl="1"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742950" lvl="1"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Watch the Walkthrough Video if you felt a bit lost.  </a:t>
            </a:r>
          </a:p>
          <a:p>
            <a:pPr marL="285750" indent="-285750">
              <a:buFont typeface="Arial" panose="02080604020202020204" charset="0"/>
              <a:buChar char="•"/>
            </a:pPr>
            <a:endParaRPr lang="x-none" alt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x-none" altLang="en-US" sz="2000" dirty="0">
                <a:latin typeface="Arial" panose="02080604020202020204" charset="0"/>
                <a:ea typeface="Roboto" pitchFamily="2" charset="0"/>
                <a:cs typeface="Arial" panose="02080604020202020204" charset="0"/>
              </a:rPr>
              <a:t>Review the Git commands we learned and how to use them</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80604020202020204" charset="0"/>
              <a:ea typeface="Roboto" pitchFamily="2" charset="0"/>
              <a:cs typeface="Arial" panose="02080604020202020204" charset="0"/>
            </a:endParaRPr>
          </a:p>
          <a:p>
            <a:pPr indent="0">
              <a:spcBef>
                <a:spcPts val="0"/>
              </a:spcBef>
              <a:buNone/>
            </a:pPr>
            <a:r>
              <a:rPr lang="en-US" sz="3200" b="1" dirty="0">
                <a:latin typeface="Arial" panose="02080604020202020204" charset="0"/>
                <a:ea typeface="Roboto" pitchFamily="2" charset="0"/>
                <a:cs typeface="Arial" panose="02080604020202020204" charset="0"/>
              </a:rPr>
              <a:t>Our Promise:</a:t>
            </a:r>
          </a:p>
          <a:p>
            <a:pPr indent="0">
              <a:spcBef>
                <a:spcPts val="0"/>
              </a:spcBef>
              <a:buNone/>
            </a:pPr>
            <a:r>
              <a:rPr lang="en-US" sz="2400" dirty="0">
                <a:latin typeface="Arial" panose="02080604020202020204" charset="0"/>
                <a:ea typeface="Roboto" pitchFamily="2" charset="0"/>
                <a:cs typeface="Arial" panose="02080604020202020204" charset="0"/>
              </a:rPr>
              <a:t>If you’re willing to put in the time – and you take our advice, we’re here to help you </a:t>
            </a:r>
            <a:r>
              <a:rPr lang="en-US" sz="2400" u="sng" dirty="0">
                <a:latin typeface="Arial" panose="02080604020202020204" charset="0"/>
                <a:ea typeface="Roboto" pitchFamily="2" charset="0"/>
                <a:cs typeface="Arial" panose="02080604020202020204" charset="0"/>
              </a:rPr>
              <a:t>100% of the way</a:t>
            </a:r>
            <a:r>
              <a:rPr lang="en-US" sz="2400" dirty="0">
                <a:latin typeface="Arial" panose="02080604020202020204" charset="0"/>
                <a:ea typeface="Roboto" pitchFamily="2" charset="0"/>
                <a:cs typeface="Arial" panose="02080604020202020204" charset="0"/>
              </a:rPr>
              <a:t>. </a:t>
            </a:r>
          </a:p>
          <a:p>
            <a:pPr indent="0">
              <a:spcBef>
                <a:spcPts val="0"/>
              </a:spcBef>
              <a:buNone/>
            </a:pPr>
            <a:endParaRPr lang="en-US" sz="2400" dirty="0">
              <a:latin typeface="Arial" panose="02080604020202020204" charset="0"/>
              <a:ea typeface="Roboto" pitchFamily="2" charset="0"/>
              <a:cs typeface="Arial" panose="02080604020202020204" charset="0"/>
            </a:endParaRPr>
          </a:p>
          <a:p>
            <a:pPr indent="0">
              <a:spcBef>
                <a:spcPts val="0"/>
              </a:spcBef>
              <a:buNone/>
            </a:pPr>
            <a:r>
              <a:rPr lang="en-US" sz="2400" dirty="0">
                <a:latin typeface="Arial" panose="02080604020202020204" charset="0"/>
                <a:ea typeface="Roboto" pitchFamily="2" charset="0"/>
                <a:cs typeface="Arial" panose="02080604020202020204" charset="0"/>
              </a:rPr>
              <a:t>This goes for everyone working behind the program:</a:t>
            </a:r>
          </a:p>
          <a:p>
            <a:pPr indent="0">
              <a:spcBef>
                <a:spcPts val="0"/>
              </a:spcBef>
              <a:buNone/>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Instructors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TAs </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Student Success Team</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Career Coaches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Everyone Else!</a:t>
            </a:r>
          </a:p>
          <a:p>
            <a:pPr indent="0" algn="ctr">
              <a:spcBef>
                <a:spcPts val="0"/>
              </a:spcBef>
              <a:buNone/>
            </a:pPr>
            <a:endParaRPr lang="en-US" sz="24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theme/theme1.xml><?xml version="1.0" encoding="utf-8"?>
<a:theme xmlns:a="http://schemas.openxmlformats.org/drawingml/2006/main" name="UCF -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utgers -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UTAusti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UCL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TotalTime>
  <Words>3121</Words>
  <Application>Microsoft Office PowerPoint</Application>
  <PresentationFormat>On-screen Show (4:3)</PresentationFormat>
  <Paragraphs>679</Paragraphs>
  <Slides>81</Slides>
  <Notes>76</Notes>
  <HiddenSlides>0</HiddenSlides>
  <MMClips>0</MMClips>
  <ScaleCrop>false</ScaleCrop>
  <HeadingPairs>
    <vt:vector size="6" baseType="variant">
      <vt:variant>
        <vt:lpstr>Fonts Used</vt:lpstr>
      </vt:variant>
      <vt:variant>
        <vt:i4>5</vt:i4>
      </vt:variant>
      <vt:variant>
        <vt:lpstr>Theme</vt:lpstr>
      </vt:variant>
      <vt:variant>
        <vt:i4>8</vt:i4>
      </vt:variant>
      <vt:variant>
        <vt:lpstr>Slide Titles</vt:lpstr>
      </vt:variant>
      <vt:variant>
        <vt:i4>81</vt:i4>
      </vt:variant>
    </vt:vector>
  </HeadingPairs>
  <TitlesOfParts>
    <vt:vector size="94" baseType="lpstr">
      <vt:lpstr>Arial</vt:lpstr>
      <vt:lpstr>Calibri</vt:lpstr>
      <vt:lpstr>Calibri Light</vt:lpstr>
      <vt:lpstr>Roboto</vt:lpstr>
      <vt:lpstr>Wingdings</vt:lpstr>
      <vt:lpstr>UCF - Theme</vt:lpstr>
      <vt:lpstr>1_Unbranded</vt:lpstr>
      <vt:lpstr>Rutgers - Theme</vt:lpstr>
      <vt:lpstr>Unbranded</vt:lpstr>
      <vt:lpstr>UTAustin</vt:lpstr>
      <vt:lpstr>UCLA</vt:lpstr>
      <vt:lpstr>2_Unbranded</vt:lpstr>
      <vt:lpstr>3_Unbranded</vt:lpstr>
      <vt:lpstr>The Zen of Coding</vt:lpstr>
      <vt:lpstr>Quick Introductions! (30 seconds)</vt:lpstr>
      <vt:lpstr>Instructor = … ?</vt:lpstr>
      <vt:lpstr>Some Cool Stuff I Made…</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Intro to Console</vt:lpstr>
      <vt:lpstr>Hello, HTML</vt:lpstr>
      <vt:lpstr>&lt;title&gt; Intro to HTML &lt;/title&gt;</vt:lpstr>
      <vt:lpstr>&gt; YOUR TURN</vt:lpstr>
      <vt:lpstr>YouTube Video Walkthrough!</vt:lpstr>
      <vt:lpstr>&lt;title&gt; Intro to HTML &lt;/title&gt;</vt:lpstr>
      <vt:lpstr>What / Why Git?</vt:lpstr>
      <vt:lpstr>Collaborative Coding</vt:lpstr>
      <vt:lpstr>The Group Project</vt:lpstr>
      <vt:lpstr>The Group Project</vt:lpstr>
      <vt:lpstr>The Group Project</vt:lpstr>
      <vt:lpstr>The Group Project</vt:lpstr>
      <vt:lpstr>The Group Project</vt:lpstr>
      <vt:lpstr>The Group Project</vt:lpstr>
      <vt:lpstr>The Group Project</vt:lpstr>
      <vt:lpstr>The Group Project – Tragedy #2</vt:lpstr>
      <vt:lpstr>The Group Project</vt:lpstr>
      <vt:lpstr>Version Control</vt:lpstr>
      <vt:lpstr>The Group Project</vt:lpstr>
      <vt:lpstr>PowerPoint Presentation</vt:lpstr>
      <vt:lpstr>The Group Project – Tragedy 2 (Revisited)</vt:lpstr>
      <vt:lpstr>The Group Project with version control</vt:lpstr>
      <vt:lpstr>The Group Project with version control</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Homework!</vt:lpstr>
      <vt:lpstr>Homework “Due”: This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CLARK</cp:lastModifiedBy>
  <cp:revision>1465</cp:revision>
  <cp:lastPrinted>2017-05-12T20:27:58Z</cp:lastPrinted>
  <dcterms:created xsi:type="dcterms:W3CDTF">2017-05-12T20:27:58Z</dcterms:created>
  <dcterms:modified xsi:type="dcterms:W3CDTF">2017-07-08T20:42:10Z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